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8CED59C-1085-4CFD-AB25-E73D4FC296DD}" type="datetimeFigureOut">
              <a:rPr lang="ar-IQ" smtClean="0"/>
              <a:t>11/07/1442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5B67314-47D7-460E-BF2F-029D83C3F1F2}" type="slidenum">
              <a:rPr lang="ar-IQ" smtClean="0"/>
              <a:t>‹#›</a:t>
            </a:fld>
            <a:endParaRPr lang="ar-IQ"/>
          </a:p>
        </p:txBody>
      </p:sp>
    </p:spTree>
    <p:extLst>
      <p:ext uri="{BB962C8B-B14F-4D97-AF65-F5344CB8AC3E}">
        <p14:creationId xmlns:p14="http://schemas.microsoft.com/office/powerpoint/2010/main" val="3904732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CED59C-1085-4CFD-AB25-E73D4FC296DD}" type="datetimeFigureOut">
              <a:rPr lang="ar-IQ" smtClean="0"/>
              <a:t>11/07/1442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5B67314-47D7-460E-BF2F-029D83C3F1F2}" type="slidenum">
              <a:rPr lang="ar-IQ" smtClean="0"/>
              <a:t>‹#›</a:t>
            </a:fld>
            <a:endParaRPr lang="ar-IQ"/>
          </a:p>
        </p:txBody>
      </p:sp>
    </p:spTree>
    <p:extLst>
      <p:ext uri="{BB962C8B-B14F-4D97-AF65-F5344CB8AC3E}">
        <p14:creationId xmlns:p14="http://schemas.microsoft.com/office/powerpoint/2010/main" val="69316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CED59C-1085-4CFD-AB25-E73D4FC296DD}" type="datetimeFigureOut">
              <a:rPr lang="ar-IQ" smtClean="0"/>
              <a:t>11/07/1442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5B67314-47D7-460E-BF2F-029D83C3F1F2}" type="slidenum">
              <a:rPr lang="ar-IQ" smtClean="0"/>
              <a:t>‹#›</a:t>
            </a:fld>
            <a:endParaRPr lang="ar-IQ"/>
          </a:p>
        </p:txBody>
      </p:sp>
    </p:spTree>
    <p:extLst>
      <p:ext uri="{BB962C8B-B14F-4D97-AF65-F5344CB8AC3E}">
        <p14:creationId xmlns:p14="http://schemas.microsoft.com/office/powerpoint/2010/main" val="337245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CED59C-1085-4CFD-AB25-E73D4FC296DD}" type="datetimeFigureOut">
              <a:rPr lang="ar-IQ" smtClean="0"/>
              <a:t>11/07/1442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5B67314-47D7-460E-BF2F-029D83C3F1F2}" type="slidenum">
              <a:rPr lang="ar-IQ" smtClean="0"/>
              <a:t>‹#›</a:t>
            </a:fld>
            <a:endParaRPr lang="ar-IQ"/>
          </a:p>
        </p:txBody>
      </p:sp>
    </p:spTree>
    <p:extLst>
      <p:ext uri="{BB962C8B-B14F-4D97-AF65-F5344CB8AC3E}">
        <p14:creationId xmlns:p14="http://schemas.microsoft.com/office/powerpoint/2010/main" val="2362688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CED59C-1085-4CFD-AB25-E73D4FC296DD}" type="datetimeFigureOut">
              <a:rPr lang="ar-IQ" smtClean="0"/>
              <a:t>11/07/1442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5B67314-47D7-460E-BF2F-029D83C3F1F2}" type="slidenum">
              <a:rPr lang="ar-IQ" smtClean="0"/>
              <a:t>‹#›</a:t>
            </a:fld>
            <a:endParaRPr lang="ar-IQ"/>
          </a:p>
        </p:txBody>
      </p:sp>
    </p:spTree>
    <p:extLst>
      <p:ext uri="{BB962C8B-B14F-4D97-AF65-F5344CB8AC3E}">
        <p14:creationId xmlns:p14="http://schemas.microsoft.com/office/powerpoint/2010/main" val="241887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8CED59C-1085-4CFD-AB25-E73D4FC296DD}" type="datetimeFigureOut">
              <a:rPr lang="ar-IQ" smtClean="0"/>
              <a:t>11/07/1442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5B67314-47D7-460E-BF2F-029D83C3F1F2}" type="slidenum">
              <a:rPr lang="ar-IQ" smtClean="0"/>
              <a:t>‹#›</a:t>
            </a:fld>
            <a:endParaRPr lang="ar-IQ"/>
          </a:p>
        </p:txBody>
      </p:sp>
    </p:spTree>
    <p:extLst>
      <p:ext uri="{BB962C8B-B14F-4D97-AF65-F5344CB8AC3E}">
        <p14:creationId xmlns:p14="http://schemas.microsoft.com/office/powerpoint/2010/main" val="327314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8CED59C-1085-4CFD-AB25-E73D4FC296DD}" type="datetimeFigureOut">
              <a:rPr lang="ar-IQ" smtClean="0"/>
              <a:t>11/07/1442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5B67314-47D7-460E-BF2F-029D83C3F1F2}" type="slidenum">
              <a:rPr lang="ar-IQ" smtClean="0"/>
              <a:t>‹#›</a:t>
            </a:fld>
            <a:endParaRPr lang="ar-IQ"/>
          </a:p>
        </p:txBody>
      </p:sp>
    </p:spTree>
    <p:extLst>
      <p:ext uri="{BB962C8B-B14F-4D97-AF65-F5344CB8AC3E}">
        <p14:creationId xmlns:p14="http://schemas.microsoft.com/office/powerpoint/2010/main" val="139418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8CED59C-1085-4CFD-AB25-E73D4FC296DD}" type="datetimeFigureOut">
              <a:rPr lang="ar-IQ" smtClean="0"/>
              <a:t>11/07/1442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5B67314-47D7-460E-BF2F-029D83C3F1F2}" type="slidenum">
              <a:rPr lang="ar-IQ" smtClean="0"/>
              <a:t>‹#›</a:t>
            </a:fld>
            <a:endParaRPr lang="ar-IQ"/>
          </a:p>
        </p:txBody>
      </p:sp>
    </p:spTree>
    <p:extLst>
      <p:ext uri="{BB962C8B-B14F-4D97-AF65-F5344CB8AC3E}">
        <p14:creationId xmlns:p14="http://schemas.microsoft.com/office/powerpoint/2010/main" val="334375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CED59C-1085-4CFD-AB25-E73D4FC296DD}" type="datetimeFigureOut">
              <a:rPr lang="ar-IQ" smtClean="0"/>
              <a:t>11/07/1442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5B67314-47D7-460E-BF2F-029D83C3F1F2}" type="slidenum">
              <a:rPr lang="ar-IQ" smtClean="0"/>
              <a:t>‹#›</a:t>
            </a:fld>
            <a:endParaRPr lang="ar-IQ"/>
          </a:p>
        </p:txBody>
      </p:sp>
    </p:spTree>
    <p:extLst>
      <p:ext uri="{BB962C8B-B14F-4D97-AF65-F5344CB8AC3E}">
        <p14:creationId xmlns:p14="http://schemas.microsoft.com/office/powerpoint/2010/main" val="173615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CED59C-1085-4CFD-AB25-E73D4FC296DD}" type="datetimeFigureOut">
              <a:rPr lang="ar-IQ" smtClean="0"/>
              <a:t>11/07/1442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5B67314-47D7-460E-BF2F-029D83C3F1F2}" type="slidenum">
              <a:rPr lang="ar-IQ" smtClean="0"/>
              <a:t>‹#›</a:t>
            </a:fld>
            <a:endParaRPr lang="ar-IQ"/>
          </a:p>
        </p:txBody>
      </p:sp>
    </p:spTree>
    <p:extLst>
      <p:ext uri="{BB962C8B-B14F-4D97-AF65-F5344CB8AC3E}">
        <p14:creationId xmlns:p14="http://schemas.microsoft.com/office/powerpoint/2010/main" val="194579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CED59C-1085-4CFD-AB25-E73D4FC296DD}" type="datetimeFigureOut">
              <a:rPr lang="ar-IQ" smtClean="0"/>
              <a:t>11/07/1442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5B67314-47D7-460E-BF2F-029D83C3F1F2}" type="slidenum">
              <a:rPr lang="ar-IQ" smtClean="0"/>
              <a:t>‹#›</a:t>
            </a:fld>
            <a:endParaRPr lang="ar-IQ"/>
          </a:p>
        </p:txBody>
      </p:sp>
    </p:spTree>
    <p:extLst>
      <p:ext uri="{BB962C8B-B14F-4D97-AF65-F5344CB8AC3E}">
        <p14:creationId xmlns:p14="http://schemas.microsoft.com/office/powerpoint/2010/main" val="186851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CED59C-1085-4CFD-AB25-E73D4FC296DD}" type="datetimeFigureOut">
              <a:rPr lang="ar-IQ" smtClean="0"/>
              <a:t>11/07/1442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5B67314-47D7-460E-BF2F-029D83C3F1F2}" type="slidenum">
              <a:rPr lang="ar-IQ" smtClean="0"/>
              <a:t>‹#›</a:t>
            </a:fld>
            <a:endParaRPr lang="ar-IQ"/>
          </a:p>
        </p:txBody>
      </p:sp>
    </p:spTree>
    <p:extLst>
      <p:ext uri="{BB962C8B-B14F-4D97-AF65-F5344CB8AC3E}">
        <p14:creationId xmlns:p14="http://schemas.microsoft.com/office/powerpoint/2010/main" val="2291305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ارشاد بيئي مدرسي</a:t>
            </a:r>
            <a:endParaRPr lang="ar-IQ" dirty="0"/>
          </a:p>
        </p:txBody>
      </p:sp>
      <p:sp>
        <p:nvSpPr>
          <p:cNvPr id="3" name="عنوان فرعي 2"/>
          <p:cNvSpPr>
            <a:spLocks noGrp="1"/>
          </p:cNvSpPr>
          <p:nvPr>
            <p:ph type="subTitle" idx="1"/>
          </p:nvPr>
        </p:nvSpPr>
        <p:spPr/>
        <p:txBody>
          <a:bodyPr/>
          <a:lstStyle/>
          <a:p>
            <a:r>
              <a:rPr lang="ar-IQ" dirty="0" smtClean="0"/>
              <a:t>ملامح البيئة الفيزيقية</a:t>
            </a:r>
            <a:endParaRPr lang="ar-IQ" dirty="0"/>
          </a:p>
        </p:txBody>
      </p:sp>
    </p:spTree>
    <p:extLst>
      <p:ext uri="{BB962C8B-B14F-4D97-AF65-F5344CB8AC3E}">
        <p14:creationId xmlns:p14="http://schemas.microsoft.com/office/powerpoint/2010/main" val="581793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SA" dirty="0"/>
              <a:t>وغرفة الصف المزدحمة هي تلك الغرفة التي يكون عدد التلاميذ فيها أكبر مما يتسع له المكان بمعنى ألا يتوافر فيها المتسع الذي يحتاجه التلميذ لممارسة ألوان النشاط التعليمي التي يحتاجها. ولا تسمح للمعلم بالحركة وتنظيم خبرات التعلم ولا للإشراف على عمل التلاميذ وتوجيههم</a:t>
            </a:r>
            <a:r>
              <a:rPr lang="en-US" dirty="0"/>
              <a:t>. </a:t>
            </a:r>
            <a:br>
              <a:rPr lang="en-US" dirty="0"/>
            </a:br>
            <a:r>
              <a:rPr lang="ar-SA" dirty="0"/>
              <a:t>ولا شك أن غرفة الصف المزدحمة تشكل عائقا أساسياً يؤثر في نوعية التعلم والتحصيل وفي التفاعل والنظام الصفي والانضباط كما تؤثر في فرص التعلم التي يحصل عليها التلاميذ</a:t>
            </a:r>
            <a:r>
              <a:rPr lang="en-US" dirty="0"/>
              <a:t>. </a:t>
            </a:r>
          </a:p>
          <a:p>
            <a:r>
              <a:rPr lang="ar-SA" dirty="0"/>
              <a:t>ومن أجل العمل على توفير غرفة صف ملائمة لتعلم الطلاب</a:t>
            </a:r>
            <a:r>
              <a:rPr lang="ar-SA" b="1" dirty="0"/>
              <a:t> </a:t>
            </a:r>
            <a:r>
              <a:rPr lang="ar-SA" dirty="0"/>
              <a:t>لابد للإدارة المدرسية بالاشتراك مع معلم الصف والتلاميذ من:</a:t>
            </a:r>
            <a:endParaRPr lang="ar-IQ" dirty="0"/>
          </a:p>
        </p:txBody>
      </p:sp>
    </p:spTree>
    <p:extLst>
      <p:ext uri="{BB962C8B-B14F-4D97-AF65-F5344CB8AC3E}">
        <p14:creationId xmlns:p14="http://schemas.microsoft.com/office/powerpoint/2010/main" val="3155160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a:t>مراعاة النقاط التالية والعمل</a:t>
            </a:r>
            <a:r>
              <a:rPr lang="ar-SA" b="1" dirty="0"/>
              <a:t> </a:t>
            </a:r>
            <a:r>
              <a:rPr lang="ar-SA" dirty="0"/>
              <a:t>على توفيرها وتوافرها بقدر ما تسمح به الإمكانيات</a:t>
            </a:r>
            <a:r>
              <a:rPr lang="en-US" dirty="0"/>
              <a:t>: </a:t>
            </a:r>
            <a:br>
              <a:rPr lang="en-US" dirty="0"/>
            </a:br>
            <a:r>
              <a:rPr lang="en-US" dirty="0" smtClean="0"/>
              <a:t> </a:t>
            </a:r>
            <a:r>
              <a:rPr lang="ar-SA" dirty="0"/>
              <a:t>وجود مكان خاص لكل شيء في الصف يمكن الوصول إليه بسهولة</a:t>
            </a:r>
            <a:r>
              <a:rPr lang="en-US" dirty="0"/>
              <a:t>. </a:t>
            </a:r>
            <a:br>
              <a:rPr lang="en-US" dirty="0"/>
            </a:br>
            <a:r>
              <a:rPr lang="en-US" dirty="0"/>
              <a:t>* </a:t>
            </a:r>
            <a:r>
              <a:rPr lang="ar-SA" dirty="0"/>
              <a:t>وجود أماكن لتعليق الأشياء عليها</a:t>
            </a:r>
            <a:r>
              <a:rPr lang="en-US" dirty="0"/>
              <a:t>. </a:t>
            </a:r>
            <a:br>
              <a:rPr lang="en-US" dirty="0"/>
            </a:br>
            <a:r>
              <a:rPr lang="en-US" dirty="0"/>
              <a:t>* </a:t>
            </a:r>
            <a:r>
              <a:rPr lang="ar-SA" dirty="0"/>
              <a:t>وجود لوحة إعلانات داخل غرفة الصف</a:t>
            </a:r>
            <a:r>
              <a:rPr lang="en-US" dirty="0"/>
              <a:t>. </a:t>
            </a:r>
            <a:br>
              <a:rPr lang="en-US" dirty="0"/>
            </a:br>
            <a:r>
              <a:rPr lang="en-US" dirty="0"/>
              <a:t>* </a:t>
            </a:r>
            <a:r>
              <a:rPr lang="ar-SA" dirty="0"/>
              <a:t>وجود بعض الخزائن والرفوف داخل الصف</a:t>
            </a:r>
            <a:r>
              <a:rPr lang="en-US" dirty="0"/>
              <a:t>. </a:t>
            </a:r>
            <a:br>
              <a:rPr lang="en-US" dirty="0"/>
            </a:br>
            <a:r>
              <a:rPr lang="en-US" dirty="0"/>
              <a:t>* </a:t>
            </a:r>
            <a:r>
              <a:rPr lang="ar-SA" dirty="0"/>
              <a:t>جعل الغرفة قابلة للتغير حتى يمكن تحويلها بسرعة من غرفة دراسية إلى ورشة إلى مسرح صغير أو حجرة ألعاب</a:t>
            </a:r>
            <a:r>
              <a:rPr lang="en-US" dirty="0"/>
              <a:t>. </a:t>
            </a:r>
            <a:br>
              <a:rPr lang="en-US" dirty="0"/>
            </a:br>
            <a:r>
              <a:rPr lang="en-US" dirty="0"/>
              <a:t>* </a:t>
            </a:r>
            <a:r>
              <a:rPr lang="ar-SA" dirty="0"/>
              <a:t>توفير وسيلة للضوء فوق السبورة</a:t>
            </a:r>
            <a:r>
              <a:rPr lang="en-US" dirty="0"/>
              <a:t>. </a:t>
            </a:r>
            <a:br>
              <a:rPr lang="en-US" dirty="0"/>
            </a:br>
            <a:r>
              <a:rPr lang="en-US" dirty="0"/>
              <a:t>* </a:t>
            </a:r>
            <a:r>
              <a:rPr lang="ar-SA" dirty="0"/>
              <a:t>جعل السبورة بطول الحائط وعلى ارتفاع مناسب</a:t>
            </a:r>
            <a:r>
              <a:rPr lang="en-US" dirty="0"/>
              <a:t>. </a:t>
            </a:r>
            <a:br>
              <a:rPr lang="en-US" dirty="0"/>
            </a:br>
            <a:r>
              <a:rPr lang="en-US" dirty="0"/>
              <a:t>* </a:t>
            </a:r>
            <a:r>
              <a:rPr lang="ar-SA" dirty="0"/>
              <a:t>توفير مقاعد سليمة نظيفة سهلة الحركة وذلك لتمكين الطلاب من التجمع بسهولة للقيام بعمل جماعي أو بمشروع</a:t>
            </a:r>
            <a:r>
              <a:rPr lang="en-US" dirty="0"/>
              <a:t>. </a:t>
            </a:r>
            <a:br>
              <a:rPr lang="en-US" dirty="0"/>
            </a:br>
            <a:r>
              <a:rPr lang="en-US" dirty="0"/>
              <a:t>* </a:t>
            </a:r>
            <a:r>
              <a:rPr lang="ar-SA" dirty="0"/>
              <a:t>الاهتمام بالأثاث وترتيبه</a:t>
            </a:r>
            <a:r>
              <a:rPr lang="en-US" dirty="0"/>
              <a:t>. </a:t>
            </a:r>
            <a:br>
              <a:rPr lang="en-US" dirty="0"/>
            </a:br>
            <a:r>
              <a:rPr lang="en-US" dirty="0"/>
              <a:t>* </a:t>
            </a:r>
            <a:r>
              <a:rPr lang="ar-SA" dirty="0"/>
              <a:t>العناية بالمكتبة المدرسية وتوفير مكتبة للصف</a:t>
            </a:r>
            <a:r>
              <a:rPr lang="en-US" dirty="0"/>
              <a:t>. </a:t>
            </a:r>
            <a:br>
              <a:rPr lang="en-US" dirty="0"/>
            </a:br>
            <a:r>
              <a:rPr lang="en-US" dirty="0"/>
              <a:t>* </a:t>
            </a:r>
            <a:r>
              <a:rPr lang="ar-SA" dirty="0"/>
              <a:t>عمل متحف للوسائل التعليمية لكل صف</a:t>
            </a:r>
            <a:r>
              <a:rPr lang="en-US" dirty="0"/>
              <a:t>. </a:t>
            </a:r>
            <a:br>
              <a:rPr lang="en-US" dirty="0"/>
            </a:br>
            <a:r>
              <a:rPr lang="en-US" dirty="0"/>
              <a:t>* </a:t>
            </a:r>
            <a:r>
              <a:rPr lang="ar-SA" dirty="0"/>
              <a:t>جلوس الطلاب بطريقة تسمح للمعلم بالتنقل بينهم في حالة التعلم الفردي</a:t>
            </a:r>
            <a:r>
              <a:rPr lang="en-US" dirty="0"/>
              <a:t>. </a:t>
            </a:r>
          </a:p>
          <a:p>
            <a:endParaRPr lang="ar-IQ" dirty="0"/>
          </a:p>
        </p:txBody>
      </p:sp>
    </p:spTree>
    <p:extLst>
      <p:ext uri="{BB962C8B-B14F-4D97-AF65-F5344CB8AC3E}">
        <p14:creationId xmlns:p14="http://schemas.microsoft.com/office/powerpoint/2010/main" val="1910513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بيئة الجلوس في حجرة الدراسة</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وتعني </a:t>
            </a:r>
            <a:r>
              <a:rPr lang="ar-IQ" dirty="0"/>
              <a:t>المقعد الذي يحتله الطالب حيث نجد في الحجرة المقاعد العمودية+ الصبورة في المقدمة (التصميم الفيزيقي لمبنى حجرة الدراسة ) </a:t>
            </a:r>
            <a:endParaRPr lang="en-US" dirty="0"/>
          </a:p>
          <a:p>
            <a:r>
              <a:rPr lang="ar-IQ" dirty="0"/>
              <a:t>درس العلماء العلاقة بين موضوع الجلوس واداء التلميذ حيث اخذوا عينة من الطلاب في حجرة دراسية معينة ورتبوهم ترتيب معين وقسموا المقاعد الى 3 اقسام ( المقدمة ، الوسط ، المؤخرة ) وبعد اجراء اختبار وجدوا ان من يجلس في المنتصف هو صاحب اعلى درجة وايضاً من يجلس في المقدمة يحصل على درجة اعلى من الدرجة التي يحصل عليها الجالسين في المؤخرة ، ولوحظ ان الطالب يختار موقع جلوسه حسب اهدافه ومكانته الاجتماعية وادائه واتجاهاته وميوله ، من هذا نستنتج ان موقع الطالب له تأثير عالي جداً في اداء التلميذ وخصائصه النفسية .</a:t>
            </a:r>
            <a:endParaRPr lang="en-US" dirty="0"/>
          </a:p>
          <a:p>
            <a:pPr marL="0" indent="0">
              <a:buNone/>
            </a:pPr>
            <a:r>
              <a:rPr lang="ar-IQ" dirty="0"/>
              <a:t> </a:t>
            </a:r>
            <a:endParaRPr lang="en-US" dirty="0"/>
          </a:p>
          <a:p>
            <a:endParaRPr lang="ar-IQ" dirty="0"/>
          </a:p>
        </p:txBody>
      </p:sp>
    </p:spTree>
    <p:extLst>
      <p:ext uri="{BB962C8B-B14F-4D97-AF65-F5344CB8AC3E}">
        <p14:creationId xmlns:p14="http://schemas.microsoft.com/office/powerpoint/2010/main" val="1917562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183171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تنظيم البيئة الفيزيقي</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اهم </a:t>
            </a:r>
            <a:r>
              <a:rPr lang="ar-IQ" dirty="0"/>
              <a:t>بيئة من بيئات التعلم ( المدارس ، الجامعات ، رياض الاطفال ...الخ )</a:t>
            </a:r>
            <a:endParaRPr lang="en-US" dirty="0"/>
          </a:p>
          <a:p>
            <a:r>
              <a:rPr lang="ar-IQ" dirty="0"/>
              <a:t>والملامح الفيزيقية هذا المصطلح يتعلق بالبيئة المحيطة من جماد والوان واسطح وجدران ونوافذ ومباني مثل ( الضوء ، اللون ، خشونة الاسطح ، الجدران والوانها ، ومدى تأثيرها على اداء الطالب او التلميذ في بيئات العلم .</a:t>
            </a:r>
            <a:r>
              <a:rPr lang="en-US" dirty="0"/>
              <a:t/>
            </a:r>
            <a:br>
              <a:rPr lang="en-US" dirty="0"/>
            </a:br>
            <a:r>
              <a:rPr lang="ar-SA" dirty="0"/>
              <a:t>لا شك أن تلاميذ الفصل هم العنصر الأهم في العملية التعليمية، ولكن البيئة الفيزيقية التي تشكل الإطار الذي يتم فيه التعلم من الأمور الهامة في زيادة الفعالية والإنتاج وقد خضع هذا البعد من أبعاد العملية التعليمية للكثير من الدراسات وأصبح تنظيم بيئة المتعلم من المهارات أو الكفايات الأساسية التي تدخل ضمن قياس وتقويم أداء المعلم. ونظرا لأن الطالب يقضي معظم يومه الدراسي داخل غرفة الصف، لذا يجب أن تتوافر عدة  أمور حتى يكون جوها مريحاً للطالب</a:t>
            </a:r>
            <a:r>
              <a:rPr lang="en-US" dirty="0"/>
              <a:t>. </a:t>
            </a:r>
          </a:p>
          <a:p>
            <a:endParaRPr lang="ar-IQ" dirty="0"/>
          </a:p>
        </p:txBody>
      </p:sp>
    </p:spTree>
    <p:extLst>
      <p:ext uri="{BB962C8B-B14F-4D97-AF65-F5344CB8AC3E}">
        <p14:creationId xmlns:p14="http://schemas.microsoft.com/office/powerpoint/2010/main" val="185200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من العلماء الذين اجروا دراسات متعددة على بيئات التعلم العالم ( </a:t>
            </a:r>
            <a:r>
              <a:rPr lang="ar-IQ" dirty="0" err="1"/>
              <a:t>ميهرابيان</a:t>
            </a:r>
            <a:r>
              <a:rPr lang="ar-IQ" dirty="0"/>
              <a:t> ) اذ قام بتجربة داخل المكتبة المدرسية حيث لاحظ انه كلما كانت الاثاث قليلة كلما كان الطالب قادر على التحكم بدرجة الاضاءة وكلما كانت الاسطح ناعمة ومفروشة بالسجاد كلما كان الطالب يفضلها ويشعر بالارتياح فلاحظ ان الاضاءة والاسطح الناعمة جميعها تزيد من كفاءة الطالب . </a:t>
            </a:r>
            <a:endParaRPr lang="en-US" dirty="0"/>
          </a:p>
          <a:p>
            <a:r>
              <a:rPr lang="ar-IQ" dirty="0"/>
              <a:t>بالنسبة للنوافذ ولاحظت التجارب ايضاً ان الطالب يفضل الغرف الدراسية التي تحتوي على نوافذ كبيرة وتهوية ولكن الملاحظ ان المعلم ينزعج من وجود النوافذ </a:t>
            </a:r>
            <a:r>
              <a:rPr lang="ar-IQ" dirty="0" err="1"/>
              <a:t>لانها</a:t>
            </a:r>
            <a:r>
              <a:rPr lang="ar-IQ" dirty="0"/>
              <a:t> تشتت من انتباه الطالب وتقلل من انتباهه</a:t>
            </a:r>
            <a:endParaRPr lang="en-US" dirty="0"/>
          </a:p>
          <a:p>
            <a:endParaRPr lang="ar-IQ" dirty="0"/>
          </a:p>
        </p:txBody>
      </p:sp>
    </p:spTree>
    <p:extLst>
      <p:ext uri="{BB962C8B-B14F-4D97-AF65-F5344CB8AC3E}">
        <p14:creationId xmlns:p14="http://schemas.microsoft.com/office/powerpoint/2010/main" val="1415657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اما بالنسبة </a:t>
            </a:r>
            <a:r>
              <a:rPr lang="ar-IQ" dirty="0" err="1"/>
              <a:t>للالوان</a:t>
            </a:r>
            <a:r>
              <a:rPr lang="ar-IQ" dirty="0"/>
              <a:t> فأن لها تأثير نفسي على الفرد ومالها من اهمية على صحة الفرد النفسية والبدنية والعقلية لذلك يجب ان تكون بيئات التعلم صحية ومناسبة ويجب مراعاة البيئة الفيزيقية لما لها من تأثير على صحة الفرد ، الالوان لها دور كبير في بيئة التعلم اذ اجرى العالم كوهين تجاربه على دور الالوان في تحديد استجابة الاطفال للمواقف الفيزيقية اذ لاحظ ان الفتيات اكثر تفضيلاً للترتيبات المكثفة والمعقدة من الاشكال والالوان مقارنة </a:t>
            </a:r>
            <a:r>
              <a:rPr lang="ar-IQ" dirty="0" err="1"/>
              <a:t>بالاولاد</a:t>
            </a:r>
            <a:r>
              <a:rPr lang="ar-IQ" dirty="0"/>
              <a:t> </a:t>
            </a:r>
            <a:r>
              <a:rPr lang="en-US" dirty="0"/>
              <a:t/>
            </a:r>
            <a:br>
              <a:rPr lang="en-US" dirty="0"/>
            </a:br>
            <a:endParaRPr lang="ar-IQ" dirty="0"/>
          </a:p>
        </p:txBody>
      </p:sp>
    </p:spTree>
    <p:extLst>
      <p:ext uri="{BB962C8B-B14F-4D97-AF65-F5344CB8AC3E}">
        <p14:creationId xmlns:p14="http://schemas.microsoft.com/office/powerpoint/2010/main" val="171591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a:t>ولا يتطلب بيئة التعلم الكثير من الجهد أو التكلفة، ولكن يحتاج إلى فهم طبيعة المتعلمين واحتياجاتهم النفسية والاجتماعية وأساليبهم في العمل، بالإضافة إلى حسن التخطيط، بحيث يتم استغلال كل جزء وركن من أركان الغرفة دون زحمها بأشياء لا ضرورة لها، وتوزيع الأثاث والتجهيزات والمواد والوسائل التعليمية بما يتناسب مع طبيعة الأنشطة والخبرات التعليمية ويسمح بتنقل التلاميذ بسهولة بين الأركان المختلفة ، </a:t>
            </a:r>
            <a:endParaRPr lang="en-US" dirty="0"/>
          </a:p>
          <a:p>
            <a:endParaRPr lang="ar-IQ" dirty="0"/>
          </a:p>
        </p:txBody>
      </p:sp>
    </p:spTree>
    <p:extLst>
      <p:ext uri="{BB962C8B-B14F-4D97-AF65-F5344CB8AC3E}">
        <p14:creationId xmlns:p14="http://schemas.microsoft.com/office/powerpoint/2010/main" val="1443400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حجم الحجرات الدراسية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من </a:t>
            </a:r>
            <a:r>
              <a:rPr lang="ar-IQ" dirty="0"/>
              <a:t>الجانب الفيزيقي البيئة المدرسية تتمثل بالمباني وبيئة التعلم وحجم الحجرة الدراسية ، هذه البيئة تتحكم في هذه العوامل السابقة ، اتضحت من خلال بعض الدراسات ان بناية المدرسة وموقعها وحجم الغرف فيها ونوع التعليم المتبع كل هذا له تأثير على نوعية التعلم </a:t>
            </a:r>
            <a:endParaRPr lang="en-US" dirty="0"/>
          </a:p>
          <a:p>
            <a:r>
              <a:rPr lang="ar-IQ" dirty="0"/>
              <a:t>لاحظ العلماء كلما تزيد الكثافة المكانية للحجرة المرتفعة ( اي مساحة الغرفة تكون واسعة ) ومقارنتها بالحجرة الدراسية التي تكون اصغر فلاحظوا ان الحجرة الاكبر يكون السلوك داخل القاعة سلوك غير توافقي سلوك عدواني نوعاً ما سلوك غير تعاوني </a:t>
            </a:r>
            <a:endParaRPr lang="en-US" dirty="0"/>
          </a:p>
          <a:p>
            <a:endParaRPr lang="ar-IQ" dirty="0"/>
          </a:p>
        </p:txBody>
      </p:sp>
    </p:spTree>
    <p:extLst>
      <p:ext uri="{BB962C8B-B14F-4D97-AF65-F5344CB8AC3E}">
        <p14:creationId xmlns:p14="http://schemas.microsoft.com/office/powerpoint/2010/main" val="5445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الجانب الاجتماعي والعاطفي</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اما من الناحية الاجتماعية</a:t>
            </a:r>
            <a:r>
              <a:rPr lang="ar-SA" dirty="0"/>
              <a:t> فأن المناخ العاطفي والاجتماعي في غرفة الصف يختلف باختلاف العديد من المتغيرات مثل (خصائص المعلمين والمتعلمين، والمادة الدراسية وأساليب التدريس وأنماط التواصل والتفاعل الصفي...) لذا يمكن التحدث عن شخصية صفية</a:t>
            </a:r>
            <a:r>
              <a:rPr lang="en-US" dirty="0"/>
              <a:t> « </a:t>
            </a:r>
            <a:r>
              <a:rPr lang="ar-SA" dirty="0"/>
              <a:t>تسم كل صف ومدرس بخصائص أو سمات معينة تجعل منه نوعية ريما تكون فردية</a:t>
            </a:r>
            <a:r>
              <a:rPr lang="en-US" dirty="0"/>
              <a:t> ». </a:t>
            </a:r>
            <a:r>
              <a:rPr lang="ar-SA" dirty="0"/>
              <a:t>ومن الصعب على المتعلم أن يدير صفاً دراسيا لا تسوده علاقات إنسانية سوية ومناخ نفسي واجتماعي يتسم بالمودة والتراحم والوئام</a:t>
            </a:r>
            <a:r>
              <a:rPr lang="en-US" dirty="0"/>
              <a:t>. </a:t>
            </a:r>
            <a:br>
              <a:rPr lang="en-US" dirty="0"/>
            </a:br>
            <a:r>
              <a:rPr lang="ar-SA" dirty="0"/>
              <a:t>فالمفروض أن يسود التعاون بين التلاميذ وهذا لا يعني أن يلغي المعلم التنافس من أجل النجاح والإنجاز، ولكن التنافس سلاح ذو حدين وقد تؤدي المغالاة فيه إلى خلق جو من الغيرة والانقسام والصراع يكون ضحيته المتوسطون والضعاف من التلاميذ وحتى المتفوقين منهم يكون تنافسهم من أجل تخطي الغير، والتفوق عليهم أكثر من التنافس في سبيل تحيقي الذات، وهذا يقلل من القيمة التربوية للنجاح ويضفي على الفصل جو من التوتر والصراع، لذا ينبغي على إدارة المدرسة ألا تشجع مثل هذا التنافس الهدام، لماله من آثار على جو الفصل المدرسي، وأن تشجع على أن يسود الفصل الدراسي جو ودي تعاوني</a:t>
            </a:r>
            <a:r>
              <a:rPr lang="en-US" dirty="0"/>
              <a:t>. </a:t>
            </a:r>
            <a:br>
              <a:rPr lang="en-US" dirty="0"/>
            </a:br>
            <a:endParaRPr lang="ar-IQ" dirty="0"/>
          </a:p>
        </p:txBody>
      </p:sp>
    </p:spTree>
    <p:extLst>
      <p:ext uri="{BB962C8B-B14F-4D97-AF65-F5344CB8AC3E}">
        <p14:creationId xmlns:p14="http://schemas.microsoft.com/office/powerpoint/2010/main" val="3498314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SA" dirty="0"/>
              <a:t>وعلى المعلم وإدارة المدرسة أن يسعيا إلى تنمية الانتماء الاجتماعي ورعايته، فالانتماء الاجتماعي من الدوافع الهامة للتعلم، فإحساس التلميذ بأنه عضو في مجموعة يطلق عليها « الصف الثالث على سبيل المثال » تزيد دافعية التلميذ للتعلم، ولن يشعر التلميذ بانتمائه إلا إذا ساء الفصل الدراسي روح المحبة والألفة والحرص على مشاعر الآخرين واحترامهم وتقديم القدوة والمثل لما يجب أن تكون عليه العلاقات بين الزملاء ومما يزيد من إمكانية توفير المناخ العاطفي والاجتماعي ضرورة تصنيف الطلاب إلى مجموعات متجانسة حينا وغير متجانسة حينا آخر، ولكل طريقة من هاتين الطريقتين محاسنها وعيوبها. فيمن غير الديمقراطية أن نصنف جميع الطلاب في ضوء معيار واحد</a:t>
            </a:r>
            <a:r>
              <a:rPr lang="en-US" dirty="0"/>
              <a:t>. </a:t>
            </a:r>
            <a:br>
              <a:rPr lang="en-US" dirty="0"/>
            </a:br>
            <a:endParaRPr lang="ar-IQ" dirty="0"/>
          </a:p>
        </p:txBody>
      </p:sp>
    </p:spTree>
    <p:extLst>
      <p:ext uri="{BB962C8B-B14F-4D97-AF65-F5344CB8AC3E}">
        <p14:creationId xmlns:p14="http://schemas.microsoft.com/office/powerpoint/2010/main" val="3316708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SA" dirty="0"/>
              <a:t>ومما يدعو عملية تواجد المناخ العاطفي والاجتماعي -كهدف للإدارة الصفية </a:t>
            </a:r>
            <a:r>
              <a:rPr lang="en-US" dirty="0"/>
              <a:t>-</a:t>
            </a:r>
            <a:r>
              <a:rPr lang="ar-SA" dirty="0"/>
              <a:t>ضرورة توفير العديد من الخبرات التعليمية المتنوعة وحسن التخطيط والتنفيذ والإشراف والمتابعة لها؛ بجانب ملاحظة التلاميذ، ومتابعتهم وتقويمهم، وتقديم تقارير عن سير العمل داخل فصول المدرسة من وقت لآخر</a:t>
            </a:r>
            <a:endParaRPr lang="en-US" dirty="0"/>
          </a:p>
          <a:p>
            <a:r>
              <a:rPr lang="ar-IQ" b="1" u="sng" dirty="0" smtClean="0"/>
              <a:t>ازدحام الصفوف</a:t>
            </a:r>
            <a:r>
              <a:rPr lang="en-US" dirty="0"/>
              <a:t/>
            </a:r>
            <a:br>
              <a:rPr lang="en-US" dirty="0"/>
            </a:br>
            <a:r>
              <a:rPr lang="ar-SA" dirty="0"/>
              <a:t>ترتبط مشكلة ازدحام الفصول الدراسية غالباً بجانب اقتصادي؛ حيث يتزايد الطلب على التعليم وتقل المواد الكافية لتوفير الأبنية المدرسية؛ لذا كثيرًا ما عمدت كثير من الأنظمة التعليمية إلى زيادة أعداد الطلاب، حيث بلغت كثافة الصف  الدراسي الواحد في بعض الدول في المرحلة الأولى ما يزيد عن 50 تلميذا وكذا لجأت المدارس للعمل بنظام الفترات الدراسية التي بلغت أكثر من فترتين دراستين في بعض الدول</a:t>
            </a:r>
            <a:r>
              <a:rPr lang="en-US" dirty="0"/>
              <a:t>. </a:t>
            </a:r>
            <a:br>
              <a:rPr lang="en-US" dirty="0"/>
            </a:br>
            <a:endParaRPr lang="ar-IQ" dirty="0"/>
          </a:p>
        </p:txBody>
      </p:sp>
    </p:spTree>
    <p:extLst>
      <p:ext uri="{BB962C8B-B14F-4D97-AF65-F5344CB8AC3E}">
        <p14:creationId xmlns:p14="http://schemas.microsoft.com/office/powerpoint/2010/main" val="46837649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773</Words>
  <Application>Microsoft Office PowerPoint</Application>
  <PresentationFormat>عرض على الشاشة (3:4)‏</PresentationFormat>
  <Paragraphs>24</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ارشاد بيئي مدرسي</vt:lpstr>
      <vt:lpstr>تنظيم البيئة الفيزيقي</vt:lpstr>
      <vt:lpstr>عرض تقديمي في PowerPoint</vt:lpstr>
      <vt:lpstr>عرض تقديمي في PowerPoint</vt:lpstr>
      <vt:lpstr>عرض تقديمي في PowerPoint</vt:lpstr>
      <vt:lpstr> حجم الحجرات الدراسية  </vt:lpstr>
      <vt:lpstr>الجانب الاجتماعي والعاطفي</vt:lpstr>
      <vt:lpstr>عرض تقديمي في PowerPoint</vt:lpstr>
      <vt:lpstr>عرض تقديمي في PowerPoint</vt:lpstr>
      <vt:lpstr>عرض تقديمي في PowerPoint</vt:lpstr>
      <vt:lpstr>عرض تقديمي في PowerPoint</vt:lpstr>
      <vt:lpstr> بيئة الجلوس في حجرة الدراسة </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ارشاد بيئي مدرسي</dc:title>
  <dc:creator>Maher</dc:creator>
  <cp:lastModifiedBy>Maher</cp:lastModifiedBy>
  <cp:revision>2</cp:revision>
  <dcterms:created xsi:type="dcterms:W3CDTF">2021-02-22T08:13:16Z</dcterms:created>
  <dcterms:modified xsi:type="dcterms:W3CDTF">2021-02-22T15:07:21Z</dcterms:modified>
</cp:coreProperties>
</file>