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FF5C1EE-3DC9-4C1F-B694-58BE17438CC5}" type="datetimeFigureOut">
              <a:rPr lang="ar-IQ" smtClean="0"/>
              <a:t>25/07/1442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0B66F77-48EF-4274-9666-DC9636DF0C30}" type="slidenum">
              <a:rPr lang="ar-IQ" smtClean="0"/>
              <a:t>‹#›</a:t>
            </a:fld>
            <a:endParaRPr lang="ar-IQ"/>
          </a:p>
        </p:txBody>
      </p:sp>
    </p:spTree>
    <p:extLst>
      <p:ext uri="{BB962C8B-B14F-4D97-AF65-F5344CB8AC3E}">
        <p14:creationId xmlns:p14="http://schemas.microsoft.com/office/powerpoint/2010/main" val="831667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F5C1EE-3DC9-4C1F-B694-58BE17438CC5}" type="datetimeFigureOut">
              <a:rPr lang="ar-IQ" smtClean="0"/>
              <a:t>25/07/1442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0B66F77-48EF-4274-9666-DC9636DF0C30}" type="slidenum">
              <a:rPr lang="ar-IQ" smtClean="0"/>
              <a:t>‹#›</a:t>
            </a:fld>
            <a:endParaRPr lang="ar-IQ"/>
          </a:p>
        </p:txBody>
      </p:sp>
    </p:spTree>
    <p:extLst>
      <p:ext uri="{BB962C8B-B14F-4D97-AF65-F5344CB8AC3E}">
        <p14:creationId xmlns:p14="http://schemas.microsoft.com/office/powerpoint/2010/main" val="2961255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F5C1EE-3DC9-4C1F-B694-58BE17438CC5}" type="datetimeFigureOut">
              <a:rPr lang="ar-IQ" smtClean="0"/>
              <a:t>25/07/1442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0B66F77-48EF-4274-9666-DC9636DF0C30}" type="slidenum">
              <a:rPr lang="ar-IQ" smtClean="0"/>
              <a:t>‹#›</a:t>
            </a:fld>
            <a:endParaRPr lang="ar-IQ"/>
          </a:p>
        </p:txBody>
      </p:sp>
    </p:spTree>
    <p:extLst>
      <p:ext uri="{BB962C8B-B14F-4D97-AF65-F5344CB8AC3E}">
        <p14:creationId xmlns:p14="http://schemas.microsoft.com/office/powerpoint/2010/main" val="295882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F5C1EE-3DC9-4C1F-B694-58BE17438CC5}" type="datetimeFigureOut">
              <a:rPr lang="ar-IQ" smtClean="0"/>
              <a:t>25/07/1442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0B66F77-48EF-4274-9666-DC9636DF0C30}" type="slidenum">
              <a:rPr lang="ar-IQ" smtClean="0"/>
              <a:t>‹#›</a:t>
            </a:fld>
            <a:endParaRPr lang="ar-IQ"/>
          </a:p>
        </p:txBody>
      </p:sp>
    </p:spTree>
    <p:extLst>
      <p:ext uri="{BB962C8B-B14F-4D97-AF65-F5344CB8AC3E}">
        <p14:creationId xmlns:p14="http://schemas.microsoft.com/office/powerpoint/2010/main" val="2733151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FF5C1EE-3DC9-4C1F-B694-58BE17438CC5}" type="datetimeFigureOut">
              <a:rPr lang="ar-IQ" smtClean="0"/>
              <a:t>25/07/1442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0B66F77-48EF-4274-9666-DC9636DF0C30}" type="slidenum">
              <a:rPr lang="ar-IQ" smtClean="0"/>
              <a:t>‹#›</a:t>
            </a:fld>
            <a:endParaRPr lang="ar-IQ"/>
          </a:p>
        </p:txBody>
      </p:sp>
    </p:spTree>
    <p:extLst>
      <p:ext uri="{BB962C8B-B14F-4D97-AF65-F5344CB8AC3E}">
        <p14:creationId xmlns:p14="http://schemas.microsoft.com/office/powerpoint/2010/main" val="3062596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FF5C1EE-3DC9-4C1F-B694-58BE17438CC5}" type="datetimeFigureOut">
              <a:rPr lang="ar-IQ" smtClean="0"/>
              <a:t>25/07/1442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0B66F77-48EF-4274-9666-DC9636DF0C30}" type="slidenum">
              <a:rPr lang="ar-IQ" smtClean="0"/>
              <a:t>‹#›</a:t>
            </a:fld>
            <a:endParaRPr lang="ar-IQ"/>
          </a:p>
        </p:txBody>
      </p:sp>
    </p:spTree>
    <p:extLst>
      <p:ext uri="{BB962C8B-B14F-4D97-AF65-F5344CB8AC3E}">
        <p14:creationId xmlns:p14="http://schemas.microsoft.com/office/powerpoint/2010/main" val="2124470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FF5C1EE-3DC9-4C1F-B694-58BE17438CC5}" type="datetimeFigureOut">
              <a:rPr lang="ar-IQ" smtClean="0"/>
              <a:t>25/07/1442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0B66F77-48EF-4274-9666-DC9636DF0C30}" type="slidenum">
              <a:rPr lang="ar-IQ" smtClean="0"/>
              <a:t>‹#›</a:t>
            </a:fld>
            <a:endParaRPr lang="ar-IQ"/>
          </a:p>
        </p:txBody>
      </p:sp>
    </p:spTree>
    <p:extLst>
      <p:ext uri="{BB962C8B-B14F-4D97-AF65-F5344CB8AC3E}">
        <p14:creationId xmlns:p14="http://schemas.microsoft.com/office/powerpoint/2010/main" val="3500721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FF5C1EE-3DC9-4C1F-B694-58BE17438CC5}" type="datetimeFigureOut">
              <a:rPr lang="ar-IQ" smtClean="0"/>
              <a:t>25/07/1442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0B66F77-48EF-4274-9666-DC9636DF0C30}" type="slidenum">
              <a:rPr lang="ar-IQ" smtClean="0"/>
              <a:t>‹#›</a:t>
            </a:fld>
            <a:endParaRPr lang="ar-IQ"/>
          </a:p>
        </p:txBody>
      </p:sp>
    </p:spTree>
    <p:extLst>
      <p:ext uri="{BB962C8B-B14F-4D97-AF65-F5344CB8AC3E}">
        <p14:creationId xmlns:p14="http://schemas.microsoft.com/office/powerpoint/2010/main" val="1618267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FF5C1EE-3DC9-4C1F-B694-58BE17438CC5}" type="datetimeFigureOut">
              <a:rPr lang="ar-IQ" smtClean="0"/>
              <a:t>25/07/1442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0B66F77-48EF-4274-9666-DC9636DF0C30}" type="slidenum">
              <a:rPr lang="ar-IQ" smtClean="0"/>
              <a:t>‹#›</a:t>
            </a:fld>
            <a:endParaRPr lang="ar-IQ"/>
          </a:p>
        </p:txBody>
      </p:sp>
    </p:spTree>
    <p:extLst>
      <p:ext uri="{BB962C8B-B14F-4D97-AF65-F5344CB8AC3E}">
        <p14:creationId xmlns:p14="http://schemas.microsoft.com/office/powerpoint/2010/main" val="4024044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F5C1EE-3DC9-4C1F-B694-58BE17438CC5}" type="datetimeFigureOut">
              <a:rPr lang="ar-IQ" smtClean="0"/>
              <a:t>25/07/1442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0B66F77-48EF-4274-9666-DC9636DF0C30}" type="slidenum">
              <a:rPr lang="ar-IQ" smtClean="0"/>
              <a:t>‹#›</a:t>
            </a:fld>
            <a:endParaRPr lang="ar-IQ"/>
          </a:p>
        </p:txBody>
      </p:sp>
    </p:spTree>
    <p:extLst>
      <p:ext uri="{BB962C8B-B14F-4D97-AF65-F5344CB8AC3E}">
        <p14:creationId xmlns:p14="http://schemas.microsoft.com/office/powerpoint/2010/main" val="3623097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F5C1EE-3DC9-4C1F-B694-58BE17438CC5}" type="datetimeFigureOut">
              <a:rPr lang="ar-IQ" smtClean="0"/>
              <a:t>25/07/1442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0B66F77-48EF-4274-9666-DC9636DF0C30}" type="slidenum">
              <a:rPr lang="ar-IQ" smtClean="0"/>
              <a:t>‹#›</a:t>
            </a:fld>
            <a:endParaRPr lang="ar-IQ"/>
          </a:p>
        </p:txBody>
      </p:sp>
    </p:spTree>
    <p:extLst>
      <p:ext uri="{BB962C8B-B14F-4D97-AF65-F5344CB8AC3E}">
        <p14:creationId xmlns:p14="http://schemas.microsoft.com/office/powerpoint/2010/main" val="2399208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FF5C1EE-3DC9-4C1F-B694-58BE17438CC5}" type="datetimeFigureOut">
              <a:rPr lang="ar-IQ" smtClean="0"/>
              <a:t>25/07/1442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0B66F77-48EF-4274-9666-DC9636DF0C30}" type="slidenum">
              <a:rPr lang="ar-IQ" smtClean="0"/>
              <a:t>‹#›</a:t>
            </a:fld>
            <a:endParaRPr lang="ar-IQ"/>
          </a:p>
        </p:txBody>
      </p:sp>
    </p:spTree>
    <p:extLst>
      <p:ext uri="{BB962C8B-B14F-4D97-AF65-F5344CB8AC3E}">
        <p14:creationId xmlns:p14="http://schemas.microsoft.com/office/powerpoint/2010/main" val="2547223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b="1" dirty="0"/>
              <a:t>الارشاد والمشكلات البيئية </a:t>
            </a:r>
            <a:r>
              <a:rPr lang="en-US" dirty="0"/>
              <a:t/>
            </a:r>
            <a:br>
              <a:rPr lang="en-US" dirty="0"/>
            </a:br>
            <a:endParaRPr lang="ar-IQ" dirty="0"/>
          </a:p>
        </p:txBody>
      </p:sp>
      <p:sp>
        <p:nvSpPr>
          <p:cNvPr id="3" name="عنوان فرعي 2"/>
          <p:cNvSpPr>
            <a:spLocks noGrp="1"/>
          </p:cNvSpPr>
          <p:nvPr>
            <p:ph type="subTitle" idx="1"/>
          </p:nvPr>
        </p:nvSpPr>
        <p:spPr/>
        <p:txBody>
          <a:bodyPr/>
          <a:lstStyle/>
          <a:p>
            <a:r>
              <a:rPr lang="ar-IQ" b="1" dirty="0" smtClean="0"/>
              <a:t>الحرب والبيئة</a:t>
            </a:r>
            <a:endParaRPr lang="ar-IQ" dirty="0"/>
          </a:p>
        </p:txBody>
      </p:sp>
    </p:spTree>
    <p:extLst>
      <p:ext uri="{BB962C8B-B14F-4D97-AF65-F5344CB8AC3E}">
        <p14:creationId xmlns:p14="http://schemas.microsoft.com/office/powerpoint/2010/main" val="3330293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على سبيل المثال نذكر من الحوادث التي سببت الحروق الكيميائية تلك الحادثة التي وقعت في إحدى الولايات الأمريكية حيث يستخدم الجيش الأمريكي الغاز السام مثل غاز الأعصاب الذي ادى إلى موت حوالي 64000 راس من الغنم عن طريق انتشار هذا الغاز السام بواسطة الطائرة كانت تحلق في مكان يبعد اكثر من 20 ميل عن راعي الأغنام</a:t>
            </a:r>
            <a:endParaRPr lang="en-US" dirty="0"/>
          </a:p>
          <a:p>
            <a:r>
              <a:rPr lang="ar-IQ" dirty="0"/>
              <a:t> </a:t>
            </a:r>
            <a:endParaRPr lang="en-US"/>
          </a:p>
          <a:p>
            <a:endParaRPr lang="ar-IQ"/>
          </a:p>
        </p:txBody>
      </p:sp>
    </p:spTree>
    <p:extLst>
      <p:ext uri="{BB962C8B-B14F-4D97-AF65-F5344CB8AC3E}">
        <p14:creationId xmlns:p14="http://schemas.microsoft.com/office/powerpoint/2010/main" val="2807148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البيئة هي الإطار الذي يعيش فيه الإنسان ومنها </a:t>
            </a:r>
            <a:r>
              <a:rPr lang="ar-IQ" dirty="0" smtClean="0"/>
              <a:t>، ويحصل </a:t>
            </a:r>
            <a:r>
              <a:rPr lang="ar-IQ" dirty="0"/>
              <a:t>على مقومات حياته من غذاء وكساء ودواء وغيرها من مقوماتها ومتطلباتها وفيها أيضا يقيم علاقاته البشرية والإنسانية ويعيش مؤثرا </a:t>
            </a:r>
            <a:r>
              <a:rPr lang="ar-IQ" dirty="0" smtClean="0"/>
              <a:t>ومتأثرا </a:t>
            </a:r>
            <a:r>
              <a:rPr lang="ar-IQ" dirty="0"/>
              <a:t>بذلك </a:t>
            </a:r>
            <a:r>
              <a:rPr lang="ar-IQ" dirty="0" smtClean="0"/>
              <a:t>، ذلك </a:t>
            </a:r>
            <a:r>
              <a:rPr lang="ar-IQ" dirty="0"/>
              <a:t>ما يمكن اعتباره مفهوماً شاملا للبيئة يمكن أن يشتق منه عددا من التعاريف الفرعية و المتخصصة في صياغة الإطار الذي يعيش فيه الإنسان ويتعامل مع الأنظمة والموارد </a:t>
            </a:r>
            <a:r>
              <a:rPr lang="ar-IQ" dirty="0" smtClean="0"/>
              <a:t>البيئية </a:t>
            </a:r>
            <a:r>
              <a:rPr lang="ar-IQ" dirty="0"/>
              <a:t>حيث أن الإنسان جزء لا يتجزأ من النظام البيئي الذي يحيط به وبالتالي فإنه كل نشاط </a:t>
            </a:r>
            <a:r>
              <a:rPr lang="ar-IQ" dirty="0" smtClean="0"/>
              <a:t>قد يفعله </a:t>
            </a:r>
            <a:r>
              <a:rPr lang="ar-IQ" dirty="0"/>
              <a:t>الإنسان لابد أن يكون على دراية كافية في عاقبة ذلك الفعل وبخاصة الأنشطة السلبية والتي تؤدي إلى خلل في المنظومة البيئية والنظام البيولوجي للكائنات الحية </a:t>
            </a:r>
            <a:endParaRPr lang="en-US" dirty="0"/>
          </a:p>
          <a:p>
            <a:endParaRPr lang="ar-IQ" dirty="0"/>
          </a:p>
        </p:txBody>
      </p:sp>
    </p:spTree>
    <p:extLst>
      <p:ext uri="{BB962C8B-B14F-4D97-AF65-F5344CB8AC3E}">
        <p14:creationId xmlns:p14="http://schemas.microsoft.com/office/powerpoint/2010/main" val="1991486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dirty="0"/>
              <a:t>‏ أهم الافعال التي يؤثر بها الإنسان على البيئة هي </a:t>
            </a:r>
            <a:endParaRPr lang="en-US" dirty="0"/>
          </a:p>
          <a:p>
            <a:r>
              <a:rPr lang="ar-IQ" b="1" dirty="0"/>
              <a:t>الأفعال الحربية</a:t>
            </a:r>
            <a:r>
              <a:rPr lang="ar-IQ" dirty="0"/>
              <a:t> حيث تستمر آثار الحروب على البيئة لفترات طويلة جدا لأن الحروب لديها القدرة على إحداث دمار كبير للتربة والأراضي الزراعية بالإضافة إلى تلويث الهواء والماء وإلحاق الضرر بالمصادر الطبيعية مما سيؤثر على حياة الإنسان وصحته ونمط </a:t>
            </a:r>
            <a:r>
              <a:rPr lang="ar-IQ" dirty="0" smtClean="0"/>
              <a:t>معيشته </a:t>
            </a:r>
            <a:r>
              <a:rPr lang="ar-IQ" dirty="0"/>
              <a:t>ومن الممارسات الحربية ذات التأثير على البيئة  والإنسان إنتاج وتجريب الأسلحة النووية والقصف الجوي والبحري والألغام الأرضية وغيرها </a:t>
            </a:r>
            <a:endParaRPr lang="en-US" dirty="0"/>
          </a:p>
          <a:p>
            <a:endParaRPr lang="ar-IQ" dirty="0"/>
          </a:p>
        </p:txBody>
      </p:sp>
    </p:spTree>
    <p:extLst>
      <p:ext uri="{BB962C8B-B14F-4D97-AF65-F5344CB8AC3E}">
        <p14:creationId xmlns:p14="http://schemas.microsoft.com/office/powerpoint/2010/main" val="2325045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b="1" dirty="0"/>
              <a:t>أثر الأسلحة النووية على البيئة</a:t>
            </a:r>
            <a:r>
              <a:rPr lang="ar-IQ" dirty="0"/>
              <a:t> </a:t>
            </a:r>
            <a:r>
              <a:rPr lang="ar-IQ" dirty="0" smtClean="0"/>
              <a:t>:مع </a:t>
            </a:r>
            <a:r>
              <a:rPr lang="ar-IQ" dirty="0" err="1" smtClean="0"/>
              <a:t>إكتشاف</a:t>
            </a:r>
            <a:r>
              <a:rPr lang="ar-IQ" dirty="0" smtClean="0"/>
              <a:t> </a:t>
            </a:r>
            <a:r>
              <a:rPr lang="ar-IQ" dirty="0"/>
              <a:t>الأسلحة النووية بداية نشأتها و أثناء مراحل تطورها وحتى الآن مصدرا للخطر والخوف بسبب الآثار التي قد </a:t>
            </a:r>
            <a:r>
              <a:rPr lang="ar-IQ" dirty="0" smtClean="0"/>
              <a:t>تخلفها </a:t>
            </a:r>
            <a:r>
              <a:rPr lang="ar-IQ" dirty="0"/>
              <a:t>في البيئة خلال إنتاجها أو تجريبها و تتضمن عملية صنع الأسلحة النووية و اختبارها إطلاق نشاط </a:t>
            </a:r>
            <a:r>
              <a:rPr lang="ar-IQ" dirty="0" smtClean="0"/>
              <a:t>إشعاعي</a:t>
            </a:r>
            <a:r>
              <a:rPr lang="ar-IQ" dirty="0"/>
              <a:t> </a:t>
            </a:r>
            <a:r>
              <a:rPr lang="ar-IQ" dirty="0" smtClean="0"/>
              <a:t>بكميات </a:t>
            </a:r>
            <a:r>
              <a:rPr lang="ar-IQ" dirty="0"/>
              <a:t>هائلة في البيئة بالإضافة للمخلفات الناتجة عنها والتي يتم التخلص منها في مصادر المياه والتربة مما يؤدي إلى تلويثها </a:t>
            </a:r>
            <a:r>
              <a:rPr lang="ar-IQ" dirty="0" smtClean="0"/>
              <a:t>، كما </a:t>
            </a:r>
            <a:r>
              <a:rPr lang="ar-IQ" dirty="0"/>
              <a:t>أنه انفجار قنبلة نووية قد يسبب </a:t>
            </a:r>
            <a:r>
              <a:rPr lang="ar-IQ" dirty="0" smtClean="0"/>
              <a:t>أضراراً كبيرة في المدن </a:t>
            </a:r>
            <a:r>
              <a:rPr lang="ar-IQ" dirty="0"/>
              <a:t>والسكان والبيئة وذلك تبعا </a:t>
            </a:r>
            <a:r>
              <a:rPr lang="ar-IQ" dirty="0" smtClean="0"/>
              <a:t>لبعد </a:t>
            </a:r>
            <a:r>
              <a:rPr lang="ar-IQ" dirty="0"/>
              <a:t>القنبلة عن الهدف فكلما زاد القرب منها زاد الضرر </a:t>
            </a:r>
            <a:r>
              <a:rPr lang="ar-IQ" dirty="0" smtClean="0"/>
              <a:t>الذي ينتج </a:t>
            </a:r>
            <a:r>
              <a:rPr lang="ar-IQ" dirty="0"/>
              <a:t>عن انفجار القنبلة النووية </a:t>
            </a:r>
            <a:r>
              <a:rPr lang="ar-IQ" dirty="0" smtClean="0"/>
              <a:t>مخلفاً موجة </a:t>
            </a:r>
            <a:r>
              <a:rPr lang="ar-IQ" dirty="0"/>
              <a:t>حرارة وضغط شديدين مما يؤدي إلى إشعال الحرائق</a:t>
            </a:r>
          </a:p>
        </p:txBody>
      </p:sp>
    </p:spTree>
    <p:extLst>
      <p:ext uri="{BB962C8B-B14F-4D97-AF65-F5344CB8AC3E}">
        <p14:creationId xmlns:p14="http://schemas.microsoft.com/office/powerpoint/2010/main" val="1151713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كما يتسبب الانفجار بانهيار المباني </a:t>
            </a:r>
            <a:r>
              <a:rPr lang="ar-IQ" dirty="0" smtClean="0"/>
              <a:t>ووقوع </a:t>
            </a:r>
            <a:r>
              <a:rPr lang="ar-IQ" dirty="0"/>
              <a:t>أعداد من السكان بالإضافة إلى إطلاق كمية إشعاع كبيرة تتمثل بظهور غيوم من </a:t>
            </a:r>
            <a:r>
              <a:rPr lang="ar-IQ" dirty="0" smtClean="0"/>
              <a:t>الجزيئات </a:t>
            </a:r>
            <a:r>
              <a:rPr lang="ar-IQ" dirty="0"/>
              <a:t>المشعة من الغبار إلى جانب حطام القنابل والتي تنتقل عبر الرياح إلى مسافات شاسعة فتدخل إلى مصادر المياه مسببة تلوثها كما أنها قد تؤدي إلى حجب أشعة الشمس مما يسبب اختلال في درجات الحرارة و </a:t>
            </a:r>
            <a:r>
              <a:rPr lang="ar-IQ" dirty="0" smtClean="0"/>
              <a:t>اختلال في خطوات </a:t>
            </a:r>
            <a:r>
              <a:rPr lang="ar-IQ" dirty="0"/>
              <a:t>عملية التمثيل الضوئي في النباتات والبكتيريا وهذا بدوره يؤدي إلى إحداث خلل في السلسلة الغذائية و انقراض في أشكال الحياة </a:t>
            </a:r>
            <a:endParaRPr lang="en-US" dirty="0"/>
          </a:p>
          <a:p>
            <a:endParaRPr lang="ar-IQ" dirty="0"/>
          </a:p>
        </p:txBody>
      </p:sp>
    </p:spTree>
    <p:extLst>
      <p:ext uri="{BB962C8B-B14F-4D97-AF65-F5344CB8AC3E}">
        <p14:creationId xmlns:p14="http://schemas.microsoft.com/office/powerpoint/2010/main" val="2887193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r>
              <a:rPr lang="ar-IQ" b="1" dirty="0"/>
              <a:t>تأثير القصف الجوي والبحري على البيئة</a:t>
            </a:r>
            <a:r>
              <a:rPr lang="ar-IQ" dirty="0"/>
              <a:t> </a:t>
            </a:r>
            <a:r>
              <a:rPr lang="ar-IQ" dirty="0" smtClean="0"/>
              <a:t> </a:t>
            </a:r>
            <a:r>
              <a:rPr lang="ar-IQ" dirty="0"/>
              <a:t>القصف الجوي والبحري </a:t>
            </a:r>
            <a:r>
              <a:rPr lang="ar-IQ" dirty="0" smtClean="0"/>
              <a:t>أثناء </a:t>
            </a:r>
            <a:r>
              <a:rPr lang="ar-IQ" dirty="0"/>
              <a:t>الحروب </a:t>
            </a:r>
            <a:r>
              <a:rPr lang="ar-IQ" dirty="0" smtClean="0"/>
              <a:t>يؤدي إلى </a:t>
            </a:r>
            <a:r>
              <a:rPr lang="ar-IQ" dirty="0"/>
              <a:t>تدمير البنية التحتية اللازمة </a:t>
            </a:r>
            <a:r>
              <a:rPr lang="ar-IQ" dirty="0" smtClean="0"/>
              <a:t>لمعيشة </a:t>
            </a:r>
            <a:r>
              <a:rPr lang="ar-IQ" dirty="0"/>
              <a:t>الإنسان مما تسبب في هجرة الناس نتيجة تدمير المنازل و الغابات والحقول وشبكات الري و أنظمة النقل</a:t>
            </a:r>
            <a:endParaRPr lang="en-US" dirty="0"/>
          </a:p>
          <a:p>
            <a:r>
              <a:rPr lang="ar-IQ" dirty="0"/>
              <a:t>‏إلى جانب تخريب السواحل </a:t>
            </a:r>
            <a:r>
              <a:rPr lang="ar-IQ" dirty="0" smtClean="0"/>
              <a:t>وغرق </a:t>
            </a:r>
            <a:r>
              <a:rPr lang="ar-IQ" dirty="0"/>
              <a:t>السفن </a:t>
            </a:r>
            <a:r>
              <a:rPr lang="ar-IQ" dirty="0" smtClean="0"/>
              <a:t>في البحار </a:t>
            </a:r>
            <a:r>
              <a:rPr lang="ar-IQ" dirty="0"/>
              <a:t>كما ان المراكز التجارية والمناطق السكنية اصبحت مثل مناطق مهجورة </a:t>
            </a:r>
            <a:r>
              <a:rPr lang="ar-IQ" dirty="0" smtClean="0"/>
              <a:t>، وقد </a:t>
            </a:r>
            <a:r>
              <a:rPr lang="ar-IQ" dirty="0"/>
              <a:t>عانت بعض الدول على مدى التاريخ من آثار الحرب على بيئتها اذ فشلت فيها المحاصيل مما يؤدي إلى حدوث سوء التغذية ومجاعة تسببت في موت الكثير من السكان</a:t>
            </a:r>
            <a:endParaRPr lang="en-US" dirty="0"/>
          </a:p>
          <a:p>
            <a:endParaRPr lang="ar-IQ" dirty="0"/>
          </a:p>
        </p:txBody>
      </p:sp>
    </p:spTree>
    <p:extLst>
      <p:ext uri="{BB962C8B-B14F-4D97-AF65-F5344CB8AC3E}">
        <p14:creationId xmlns:p14="http://schemas.microsoft.com/office/powerpoint/2010/main" val="890336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b="1" dirty="0"/>
              <a:t>تأثير زراعة الألغام والمتفجرات في الأرض</a:t>
            </a:r>
            <a:r>
              <a:rPr lang="ar-IQ" dirty="0"/>
              <a:t> </a:t>
            </a:r>
            <a:r>
              <a:rPr lang="ar-IQ" dirty="0" smtClean="0"/>
              <a:t>: كانت </a:t>
            </a:r>
            <a:r>
              <a:rPr lang="ar-IQ" dirty="0"/>
              <a:t>الألغام تستعمل في الحروب سابقا </a:t>
            </a:r>
            <a:r>
              <a:rPr lang="ar-IQ" dirty="0" smtClean="0"/>
              <a:t>حيث كانت </a:t>
            </a:r>
            <a:r>
              <a:rPr lang="ar-IQ" dirty="0"/>
              <a:t>وسيلة </a:t>
            </a:r>
            <a:r>
              <a:rPr lang="ar-IQ" dirty="0" smtClean="0"/>
              <a:t>لسلب </a:t>
            </a:r>
            <a:r>
              <a:rPr lang="ar-IQ" dirty="0"/>
              <a:t>الأراضي وما زال هناك حوالي 70 </a:t>
            </a:r>
            <a:r>
              <a:rPr lang="ar-IQ" dirty="0" smtClean="0"/>
              <a:t>-100 مليون لغم </a:t>
            </a:r>
            <a:r>
              <a:rPr lang="ar-IQ" dirty="0"/>
              <a:t>نشط منتشرين في أنحاء مختلفة من العالم</a:t>
            </a:r>
            <a:endParaRPr lang="en-US" dirty="0"/>
          </a:p>
          <a:p>
            <a:r>
              <a:rPr lang="ar-IQ" dirty="0"/>
              <a:t>‏تكمن أثار الألغام في </a:t>
            </a:r>
            <a:r>
              <a:rPr lang="ar-IQ" dirty="0" smtClean="0"/>
              <a:t>منعها </a:t>
            </a:r>
            <a:r>
              <a:rPr lang="ar-IQ" dirty="0"/>
              <a:t>السكان </a:t>
            </a:r>
            <a:r>
              <a:rPr lang="ar-IQ" dirty="0" smtClean="0"/>
              <a:t>من زراعة </a:t>
            </a:r>
            <a:r>
              <a:rPr lang="ar-IQ" dirty="0"/>
              <a:t>الأراضي والاستفادة من المصادر الطبيعية فيها وفي حال انفجارها فإنها تدمر التربة وتسبب خلل في نظامها كما تؤدي في بعض الحالات إلى موت الكائنات الحية و إعاقة مسار المياه</a:t>
            </a:r>
          </a:p>
        </p:txBody>
      </p:sp>
    </p:spTree>
    <p:extLst>
      <p:ext uri="{BB962C8B-B14F-4D97-AF65-F5344CB8AC3E}">
        <p14:creationId xmlns:p14="http://schemas.microsoft.com/office/powerpoint/2010/main" val="1070932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تعتبر الحروب المدمرة السبب الرئيسي في استنزاف موارد الطبيعة على اختلاف أنواعها و أشكالها كما تعتبر الحروب سبب دمار النظام البيئي لأن الحروب البيولوجية والكيميائية والنووية تعمل على تخريب البيئة و تدميرها وتؤثر في مقومات الحياة من إنسان ونبات وحيوان وأيضا لها تأثير سلبي ومدمر على </a:t>
            </a:r>
            <a:r>
              <a:rPr lang="ar-IQ" dirty="0" smtClean="0"/>
              <a:t>الطبيعة ،اذ يكمن </a:t>
            </a:r>
            <a:r>
              <a:rPr lang="ar-IQ" dirty="0"/>
              <a:t>خطر المواد الكيمياوية في كونها تحتوي على مواد خانقة </a:t>
            </a:r>
            <a:r>
              <a:rPr lang="ar-IQ" dirty="0" smtClean="0"/>
              <a:t>وحارقة </a:t>
            </a:r>
            <a:r>
              <a:rPr lang="ar-IQ" dirty="0"/>
              <a:t>من شان هذه المواد أن تؤثر على الرئتين ومجاري التنفس في جسم الإنسان والحيوان وتسبب الاختناق وأيضا قد يصل تأثيرها إلى حد الموت الفوري عند استنشاقها خطورة هذه المواد التي تتمثل في المكروبات والجراثيم </a:t>
            </a:r>
            <a:r>
              <a:rPr lang="ar-IQ" dirty="0" smtClean="0"/>
              <a:t>و </a:t>
            </a:r>
            <a:r>
              <a:rPr lang="ar-IQ" dirty="0" err="1" smtClean="0"/>
              <a:t>ماتحويه</a:t>
            </a:r>
            <a:r>
              <a:rPr lang="ar-IQ" dirty="0" smtClean="0"/>
              <a:t> </a:t>
            </a:r>
            <a:r>
              <a:rPr lang="ar-IQ" dirty="0"/>
              <a:t>من سموم تصل الى الانسان حيث تؤدي الى اصابته بالعديد من الامراض والاوبئة الخطرة التي تهدد حياته وحياة معظم الكائنات الحية</a:t>
            </a:r>
          </a:p>
        </p:txBody>
      </p:sp>
    </p:spTree>
    <p:extLst>
      <p:ext uri="{BB962C8B-B14F-4D97-AF65-F5344CB8AC3E}">
        <p14:creationId xmlns:p14="http://schemas.microsoft.com/office/powerpoint/2010/main" val="3823703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a:t>‏إن الأسلحة الكيميائية المستخدمة في الحروب التي تستخدم دون مراعاة الأخلاق والقيم او حتى دون مراعاة الحقوق البيئة و مكوناتها و تعمل على الفتك </a:t>
            </a:r>
            <a:r>
              <a:rPr lang="ar-IQ" dirty="0" smtClean="0"/>
              <a:t>بالكائنات </a:t>
            </a:r>
            <a:r>
              <a:rPr lang="ar-IQ" dirty="0"/>
              <a:t>الحية من خلال تأثيراتها ألسامة والحارقة والمميتة ولا شك أن الأسلحة البيولوجية تفتك بالكائنات الحية وذلك عن طريق انتشار الأمراض الخطيرة التي من شأنها أن تهدد حياة الكائنات الحية ويجب أن ندرك </a:t>
            </a:r>
            <a:r>
              <a:rPr lang="ar-IQ" dirty="0" smtClean="0"/>
              <a:t>أن </a:t>
            </a:r>
            <a:r>
              <a:rPr lang="ar-IQ" dirty="0"/>
              <a:t>تلك الأخطار والآثار السيئة المختلفة و التي تتركها هذه الحروب في الأسلحة الفتاكة والمتفجرات والإشاعات وغيرها تعمل على تلويث البيئة </a:t>
            </a:r>
            <a:r>
              <a:rPr lang="ar-IQ" dirty="0" smtClean="0"/>
              <a:t>وتدميرها ومن </a:t>
            </a:r>
            <a:r>
              <a:rPr lang="ar-IQ" dirty="0"/>
              <a:t>أمثلة ذلك</a:t>
            </a:r>
            <a:endParaRPr lang="en-US" dirty="0"/>
          </a:p>
          <a:p>
            <a:endParaRPr lang="ar-IQ" dirty="0"/>
          </a:p>
        </p:txBody>
      </p:sp>
    </p:spTree>
    <p:extLst>
      <p:ext uri="{BB962C8B-B14F-4D97-AF65-F5344CB8AC3E}">
        <p14:creationId xmlns:p14="http://schemas.microsoft.com/office/powerpoint/2010/main" val="17302822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771</Words>
  <Application>Microsoft Office PowerPoint</Application>
  <PresentationFormat>عرض على الشاشة (3:4)‏</PresentationFormat>
  <Paragraphs>15</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الارشاد والمشكلات البيئية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الارشاد والمشكلات البيئية  </dc:title>
  <dc:creator>Maher</dc:creator>
  <cp:lastModifiedBy>Maher</cp:lastModifiedBy>
  <cp:revision>4</cp:revision>
  <dcterms:created xsi:type="dcterms:W3CDTF">2021-03-08T07:01:30Z</dcterms:created>
  <dcterms:modified xsi:type="dcterms:W3CDTF">2021-03-08T18:50:27Z</dcterms:modified>
</cp:coreProperties>
</file>