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37081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181519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131317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74532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39910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EE4AA5-D29D-4DB9-9771-1A810AF0CAD7}" type="datetimeFigureOut">
              <a:rPr lang="ar-IQ" smtClean="0"/>
              <a:t>07/09/1442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73390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EE4AA5-D29D-4DB9-9771-1A810AF0CAD7}" type="datetimeFigureOut">
              <a:rPr lang="ar-IQ" smtClean="0"/>
              <a:t>07/09/1442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22116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EE4AA5-D29D-4DB9-9771-1A810AF0CAD7}" type="datetimeFigureOut">
              <a:rPr lang="ar-IQ" smtClean="0"/>
              <a:t>07/09/1442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278676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EE4AA5-D29D-4DB9-9771-1A810AF0CAD7}" type="datetimeFigureOut">
              <a:rPr lang="ar-IQ" smtClean="0"/>
              <a:t>07/09/1442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173073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E4AA5-D29D-4DB9-9771-1A810AF0CAD7}" type="datetimeFigureOut">
              <a:rPr lang="ar-IQ" smtClean="0"/>
              <a:t>07/09/1442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205712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EE4AA5-D29D-4DB9-9771-1A810AF0CAD7}" type="datetimeFigureOut">
              <a:rPr lang="ar-IQ" smtClean="0"/>
              <a:t>07/09/1442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AC37354-6396-4740-8278-63A02131CBB0}" type="slidenum">
              <a:rPr lang="ar-IQ" smtClean="0"/>
              <a:t>‹#›</a:t>
            </a:fld>
            <a:endParaRPr lang="ar-IQ"/>
          </a:p>
        </p:txBody>
      </p:sp>
    </p:spTree>
    <p:extLst>
      <p:ext uri="{BB962C8B-B14F-4D97-AF65-F5344CB8AC3E}">
        <p14:creationId xmlns:p14="http://schemas.microsoft.com/office/powerpoint/2010/main" val="150470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EE4AA5-D29D-4DB9-9771-1A810AF0CAD7}" type="datetimeFigureOut">
              <a:rPr lang="ar-IQ" smtClean="0"/>
              <a:t>07/09/1442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C37354-6396-4740-8278-63A02131CBB0}" type="slidenum">
              <a:rPr lang="ar-IQ" smtClean="0"/>
              <a:t>‹#›</a:t>
            </a:fld>
            <a:endParaRPr lang="ar-IQ"/>
          </a:p>
        </p:txBody>
      </p:sp>
    </p:spTree>
    <p:extLst>
      <p:ext uri="{BB962C8B-B14F-4D97-AF65-F5344CB8AC3E}">
        <p14:creationId xmlns:p14="http://schemas.microsoft.com/office/powerpoint/2010/main" val="137075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علم النفس العام</a:t>
            </a:r>
            <a:endParaRPr lang="ar-IQ" dirty="0"/>
          </a:p>
        </p:txBody>
      </p:sp>
      <p:sp>
        <p:nvSpPr>
          <p:cNvPr id="3" name="عنوان فرعي 2"/>
          <p:cNvSpPr>
            <a:spLocks noGrp="1"/>
          </p:cNvSpPr>
          <p:nvPr>
            <p:ph type="subTitle" idx="1"/>
          </p:nvPr>
        </p:nvSpPr>
        <p:spPr/>
        <p:txBody>
          <a:bodyPr/>
          <a:lstStyle/>
          <a:p>
            <a:r>
              <a:rPr lang="ar-IQ" dirty="0" smtClean="0"/>
              <a:t>الدافعية</a:t>
            </a:r>
            <a:endParaRPr lang="ar-IQ" dirty="0"/>
          </a:p>
        </p:txBody>
      </p:sp>
    </p:spTree>
    <p:extLst>
      <p:ext uri="{BB962C8B-B14F-4D97-AF65-F5344CB8AC3E}">
        <p14:creationId xmlns:p14="http://schemas.microsoft.com/office/powerpoint/2010/main" val="91980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 نظرية الحاجات </a:t>
            </a:r>
            <a:r>
              <a:rPr lang="ar-IQ" b="1" dirty="0" err="1"/>
              <a:t>لماسلو</a:t>
            </a:r>
            <a:r>
              <a:rPr lang="ar-IQ" b="1" dirty="0"/>
              <a:t>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يؤكد </a:t>
            </a:r>
            <a:r>
              <a:rPr lang="ar-IQ" dirty="0" err="1"/>
              <a:t>ماسلو</a:t>
            </a:r>
            <a:r>
              <a:rPr lang="ar-IQ" dirty="0"/>
              <a:t> ضرورة ان ننظر الى الفرد ككل مركب وان اي سلوك مدفوع يمكن ان يشبع حاجات كثيرة في نفس الوقت اي ان السلوك الانساني سلوك متعدد الدافعية .  </a:t>
            </a:r>
            <a:endParaRPr lang="en-US" dirty="0"/>
          </a:p>
          <a:p>
            <a:r>
              <a:rPr lang="ar-IQ" dirty="0"/>
              <a:t>يطرح </a:t>
            </a:r>
            <a:r>
              <a:rPr lang="ar-IQ" dirty="0" err="1"/>
              <a:t>ماسلو</a:t>
            </a:r>
            <a:r>
              <a:rPr lang="ar-IQ" dirty="0"/>
              <a:t> رأياً في تفسير الدافعية وفق مفهوم التصاعد الهرمي او السيطرة للحاجات والذي يعني ان الحاجة ذات المستوى الارفع او الارقى في السلم الهرمي لا تظهر حتى يتم اشباع حاجة اخرى اكثر غلبة وسيطرة وكذا ان الحاجة التي لا تشبع لا تعد حاجة بعد فالشخص محكوم ليس بإشباع حاجاته ولكن لما يعوزه ويحتاج اليه.</a:t>
            </a:r>
            <a:endParaRPr lang="en-US" dirty="0"/>
          </a:p>
          <a:p>
            <a:r>
              <a:rPr lang="ar-IQ" dirty="0"/>
              <a:t>  </a:t>
            </a:r>
            <a:endParaRPr lang="en-US" dirty="0"/>
          </a:p>
          <a:p>
            <a:r>
              <a:rPr lang="ar-IQ" dirty="0"/>
              <a:t>يحدد </a:t>
            </a:r>
            <a:r>
              <a:rPr lang="ar-IQ" dirty="0" err="1"/>
              <a:t>ماسلو</a:t>
            </a:r>
            <a:r>
              <a:rPr lang="ar-IQ" dirty="0"/>
              <a:t> نظام الحاجات الهرمي على النحو الاتي :</a:t>
            </a:r>
            <a:endParaRPr lang="en-US" dirty="0"/>
          </a:p>
          <a:p>
            <a:endParaRPr lang="ar-IQ" dirty="0"/>
          </a:p>
        </p:txBody>
      </p:sp>
    </p:spTree>
    <p:extLst>
      <p:ext uri="{BB962C8B-B14F-4D97-AF65-F5344CB8AC3E}">
        <p14:creationId xmlns:p14="http://schemas.microsoft.com/office/powerpoint/2010/main" val="354443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b="1" dirty="0"/>
              <a:t>المستوى الاول</a:t>
            </a:r>
            <a:r>
              <a:rPr lang="ar-IQ" dirty="0"/>
              <a:t> : الحاجات الجسمية وهي اكثر الحاجات اساسية وتتمثل في السعي الى الطعام والماء والهواء وغيرها</a:t>
            </a:r>
            <a:endParaRPr lang="en-US" dirty="0"/>
          </a:p>
          <a:p>
            <a:r>
              <a:rPr lang="ar-IQ" b="1" dirty="0"/>
              <a:t>المستوى الثاني</a:t>
            </a:r>
            <a:r>
              <a:rPr lang="ar-IQ" dirty="0"/>
              <a:t> : حاجات الامن : وتتمثل في تجنب الاخطار الخارجية والمؤذية</a:t>
            </a:r>
            <a:endParaRPr lang="en-US" dirty="0"/>
          </a:p>
          <a:p>
            <a:r>
              <a:rPr lang="ar-IQ" b="1" dirty="0"/>
              <a:t>المستوى الثالث</a:t>
            </a:r>
            <a:r>
              <a:rPr lang="ar-IQ" dirty="0"/>
              <a:t> : حاجات الحب : وتتمثل في الحصول على الحب والعطف والعناية والاهتمام </a:t>
            </a:r>
            <a:endParaRPr lang="en-US" dirty="0"/>
          </a:p>
          <a:p>
            <a:r>
              <a:rPr lang="ar-IQ" b="1" dirty="0"/>
              <a:t>المستوى الرابع</a:t>
            </a:r>
            <a:r>
              <a:rPr lang="ar-IQ" dirty="0"/>
              <a:t> : حاجات التقدير والاحترام : وهي الحاجات التي ترتبط بإقامة علاقات متطابقة مع الذات ومع الاخرين وتتمثل في ان يكون الفرد متمتعاً بالتقبل والتقدير الشخصي ويحظى باحترام الذات وان يتجنب الرفض او النبذ</a:t>
            </a:r>
            <a:endParaRPr lang="en-US" dirty="0"/>
          </a:p>
          <a:p>
            <a:r>
              <a:rPr lang="ar-IQ" b="1" dirty="0"/>
              <a:t>المستوى الخامس</a:t>
            </a:r>
            <a:r>
              <a:rPr lang="ar-IQ" dirty="0"/>
              <a:t> : الحاجات المعرفية وهي الحاجات التي ترتبط بالمعرفة والفهم والاستكشاف </a:t>
            </a:r>
            <a:endParaRPr lang="en-US" dirty="0"/>
          </a:p>
          <a:p>
            <a:r>
              <a:rPr lang="ar-IQ" b="1" dirty="0"/>
              <a:t>المستوى السادس</a:t>
            </a:r>
            <a:r>
              <a:rPr lang="ar-IQ" dirty="0"/>
              <a:t> : الحاجات الجمالية : التي ترتبط بالإحساس بالجمال والتناسق والنظام </a:t>
            </a:r>
            <a:endParaRPr lang="en-US" dirty="0"/>
          </a:p>
          <a:p>
            <a:endParaRPr lang="ar-IQ" dirty="0"/>
          </a:p>
        </p:txBody>
      </p:sp>
    </p:spTree>
    <p:extLst>
      <p:ext uri="{BB962C8B-B14F-4D97-AF65-F5344CB8AC3E}">
        <p14:creationId xmlns:p14="http://schemas.microsoft.com/office/powerpoint/2010/main" val="421107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b="1" dirty="0" smtClean="0"/>
              <a:t>المستوى السابع</a:t>
            </a:r>
            <a:r>
              <a:rPr lang="ar-IQ" dirty="0" smtClean="0"/>
              <a:t> : الحاجة الى تحقيق الذات : وترتبط بالتحصيل والانجاز والتعبير عن الذات والقيام بأفعال ذات قيمة للأخرين </a:t>
            </a:r>
            <a:endParaRPr lang="en-US" dirty="0" smtClean="0"/>
          </a:p>
          <a:p>
            <a:r>
              <a:rPr lang="ar-IQ" dirty="0" smtClean="0"/>
              <a:t>تعتبر حاجة تحقيق الذات هي القوة الدافعية الوحيدة والحاجات النفسية الاخرى اجزاء تشتق منها كالأمن والحب والاحترام ، واكد على ان الحاجات الاساسية الاولى ( الحاجات </a:t>
            </a:r>
            <a:r>
              <a:rPr lang="ar-IQ" dirty="0" err="1" smtClean="0"/>
              <a:t>الحرمانية</a:t>
            </a:r>
            <a:r>
              <a:rPr lang="ar-IQ" dirty="0" smtClean="0"/>
              <a:t> او الاساسية ) هي الحاجات الاقوى على الاشباع من حيث الحاحها والمتمثلة بالحاجات الفسيولوجية ، اما الحاجات الاخرى ( الحاجات النمائية ) كالأمن والحب والانتماء فأنها تشبع بعد اشباع الحاجات الاساسية ويهدف الفرد من وراءها تحقيق اقصى طاقات النمو لديه ليصبح فرد متكامل .</a:t>
            </a:r>
            <a:endParaRPr lang="en-US" dirty="0" smtClean="0"/>
          </a:p>
          <a:p>
            <a:endParaRPr lang="ar-IQ" dirty="0"/>
          </a:p>
        </p:txBody>
      </p:sp>
    </p:spTree>
    <p:extLst>
      <p:ext uri="{BB962C8B-B14F-4D97-AF65-F5344CB8AC3E}">
        <p14:creationId xmlns:p14="http://schemas.microsoft.com/office/powerpoint/2010/main" val="95249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u="sng" dirty="0"/>
              <a:t>الدافعية </a:t>
            </a:r>
            <a:endParaRPr lang="en-US" dirty="0"/>
          </a:p>
          <a:p>
            <a:r>
              <a:rPr lang="ar-IQ" dirty="0"/>
              <a:t>ان الدافعية تمثل عاملاً هاماً يتفاعل مع محددات الانسان ليؤثر على السلوك الادائي الذي يبديه الفرد في الحياة ، وهي تمثل القوة التي تحرك وتستثير الفرد لكي يؤدي العمل المطلوب منه اي قوة الحماس او الرغبة للقيام بمهام الحياة وهذه القوة تنعكس في كثافة الجهد الذي يبذله الفرد او في درجة مثابرته واستمراره في الاداء العملي وفي مدى تقديمه لأفضل ما عنده من قدرات ومهارات في الحياة ، وتعرف ايضاً بأنها موجهات للسلوك تدفع على استثارة الفرد لتحقيق هدف معين لخفض التوتر لكي يصل الى حالة من السكون .</a:t>
            </a:r>
            <a:endParaRPr lang="en-US" dirty="0"/>
          </a:p>
          <a:p>
            <a:r>
              <a:rPr lang="ar-IQ" dirty="0"/>
              <a:t>ان معرفة الاساليب التي تكمن وراء السلوك تمكننا على الاقل من تقديم ما نستطيع تقديمه لتغيير اسلوب التصرف ولنمتلك بعض الامل في مواجهة مشاكل الضعف في السلوك وايجاد سبل حلها ومنها كيفية خلق زيادة في الانتباه للمتعلم او كيفية معالجة ضعف اهتمامه في الدرس </a:t>
            </a:r>
            <a:endParaRPr lang="en-US" dirty="0"/>
          </a:p>
          <a:p>
            <a:endParaRPr lang="ar-IQ" dirty="0"/>
          </a:p>
        </p:txBody>
      </p:sp>
    </p:spTree>
    <p:extLst>
      <p:ext uri="{BB962C8B-B14F-4D97-AF65-F5344CB8AC3E}">
        <p14:creationId xmlns:p14="http://schemas.microsoft.com/office/powerpoint/2010/main" val="228119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t>الدافع كتكوين فرضي تصنيفه واثاره</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تتحدد دراسة ومعرفة الدوافع من خلال ثلاث وظائف اساسية له ترتبط معاً ارتباطاً وثيقاً هما :</a:t>
            </a:r>
            <a:endParaRPr lang="en-US" dirty="0"/>
          </a:p>
          <a:p>
            <a:r>
              <a:rPr lang="ar-IQ" dirty="0"/>
              <a:t>1-الوظيفة التنشيطية او </a:t>
            </a:r>
            <a:r>
              <a:rPr lang="ar-IQ" dirty="0" err="1"/>
              <a:t>التحريكية</a:t>
            </a:r>
            <a:endParaRPr lang="en-US" dirty="0"/>
          </a:p>
          <a:p>
            <a:r>
              <a:rPr lang="ar-IQ" dirty="0"/>
              <a:t>2-الوظيفة التوجيهية او التنظيمية</a:t>
            </a:r>
            <a:endParaRPr lang="en-US" dirty="0"/>
          </a:p>
          <a:p>
            <a:r>
              <a:rPr lang="ar-IQ" dirty="0"/>
              <a:t>3-تحافظ على استدامة السلوك </a:t>
            </a:r>
            <a:endParaRPr lang="en-US" dirty="0"/>
          </a:p>
          <a:p>
            <a:r>
              <a:rPr lang="ar-IQ" dirty="0"/>
              <a:t>وهذه الوظائف تمثل سمة مهمة ومكوناً اساسياً في تفسير طبيعة الدافعية فالدافع تكوين فرضي يمثل وفق منهج المنظومة تصوراً او افتراضاً للعلاقة بين نمطين من الاحداث الاول يسمى احداث قبلية او الداخلة والثاني يسمى احداث ناتجة او خارجة وعن طريق تفسير شبكة العلاقة بين هذين النمطين من الاحداث يتحدد تعريف الدافع بأنه : (عملية استثارة وتحريك وتنشيط وتوجيه وتنظيم السلوك نحو تحقيق هدف )  </a:t>
            </a:r>
            <a:endParaRPr lang="en-US" dirty="0"/>
          </a:p>
          <a:p>
            <a:endParaRPr lang="ar-IQ" dirty="0"/>
          </a:p>
        </p:txBody>
      </p:sp>
    </p:spTree>
    <p:extLst>
      <p:ext uri="{BB962C8B-B14F-4D97-AF65-F5344CB8AC3E}">
        <p14:creationId xmlns:p14="http://schemas.microsoft.com/office/powerpoint/2010/main" val="391298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ويشير </a:t>
            </a:r>
            <a:r>
              <a:rPr lang="ar-IQ" dirty="0" err="1"/>
              <a:t>ادكوك</a:t>
            </a:r>
            <a:r>
              <a:rPr lang="ar-IQ" dirty="0"/>
              <a:t> الى وجود ثلاث جوانب اساسية للدوافع وهي : </a:t>
            </a:r>
            <a:endParaRPr lang="en-US" dirty="0"/>
          </a:p>
          <a:p>
            <a:r>
              <a:rPr lang="ar-IQ" dirty="0"/>
              <a:t>أ-ان لكل دافع شعور خاص به بالألم المصاحب للجوع او الرضا للأشياء</a:t>
            </a:r>
            <a:endParaRPr lang="en-US" dirty="0"/>
          </a:p>
          <a:p>
            <a:r>
              <a:rPr lang="ar-IQ" dirty="0"/>
              <a:t>ب-استثارة الدوافع تؤدي الى الانتباه الى دافع واحد وبعدها الانتباه الى الجوانب الاخرى التي تم تجاهلها في الموقف </a:t>
            </a:r>
            <a:endParaRPr lang="en-US" dirty="0"/>
          </a:p>
          <a:p>
            <a:r>
              <a:rPr lang="ar-IQ" dirty="0"/>
              <a:t>ج-ان استثارة الدافع تؤدي الى القيام بسلوك معين سبق تعلمه من الخبرات السابقة التي ادت الى تحقيق الشعور بالرضا</a:t>
            </a:r>
            <a:endParaRPr lang="en-US" dirty="0"/>
          </a:p>
          <a:p>
            <a:r>
              <a:rPr lang="ar-IQ" b="1" dirty="0"/>
              <a:t> </a:t>
            </a:r>
            <a:endParaRPr lang="en-US" dirty="0"/>
          </a:p>
          <a:p>
            <a:endParaRPr lang="ar-IQ" dirty="0"/>
          </a:p>
        </p:txBody>
      </p:sp>
    </p:spTree>
    <p:extLst>
      <p:ext uri="{BB962C8B-B14F-4D97-AF65-F5344CB8AC3E}">
        <p14:creationId xmlns:p14="http://schemas.microsoft.com/office/powerpoint/2010/main" val="402354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t>تصنيف الدوافع </a:t>
            </a:r>
            <a:r>
              <a:rPr lang="en-US" dirty="0"/>
              <a:t/>
            </a:r>
            <a:br>
              <a:rPr lang="en-US" dirty="0"/>
            </a:br>
            <a:endParaRPr lang="ar-IQ"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340768"/>
            <a:ext cx="6984776" cy="4593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3917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dirty="0"/>
              <a:t>-</a:t>
            </a:r>
            <a:r>
              <a:rPr lang="ar-IQ" dirty="0"/>
              <a:t>تقسيم</a:t>
            </a:r>
            <a:r>
              <a:rPr lang="ar-IQ" b="1" dirty="0"/>
              <a:t> </a:t>
            </a:r>
            <a:r>
              <a:rPr lang="ar-IQ" dirty="0"/>
              <a:t>الدوافع من حيث الوعي</a:t>
            </a:r>
            <a:r>
              <a:rPr lang="ar-IQ" b="1" dirty="0"/>
              <a:t> </a:t>
            </a:r>
            <a:r>
              <a:rPr lang="ar-IQ" dirty="0"/>
              <a:t>الى : </a:t>
            </a:r>
            <a:endParaRPr lang="en-US" dirty="0"/>
          </a:p>
          <a:p>
            <a:r>
              <a:rPr lang="ar-IQ" dirty="0"/>
              <a:t>1-الدوافع الشعورية  : وهي دوافع يشعر الفرد بوجودها ويعيها مثل تحقيق رغبة معينة</a:t>
            </a:r>
            <a:endParaRPr lang="en-US" dirty="0"/>
          </a:p>
          <a:p>
            <a:r>
              <a:rPr lang="ar-IQ" dirty="0"/>
              <a:t>2-الدوافع اللاشعورية : وهي دوافع لا يشعر الفرد بأنها  موجودة ولا تظهر في شعور الفرد ووعيه لذا نجد لا غرابة من نكرانها </a:t>
            </a:r>
            <a:endParaRPr lang="en-US" dirty="0"/>
          </a:p>
          <a:p>
            <a:r>
              <a:rPr lang="ar-IQ" dirty="0"/>
              <a:t>هذا وتختلف الشعوب من حيث دوافعها الاجتماعية كونها دوافع مكتسبة اذ تختلف من مجتمع لأخر ومن بيئة لأخرة ، وتختلف هذه الشعوب من حيث الاستثارة والتنبيه وطريقة الاشباع والمعايير الاجتماعية والبيئية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97160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وتمر الدوافع بمرحلتين اساسيتين وهما :</a:t>
            </a:r>
            <a:endParaRPr lang="en-US" dirty="0"/>
          </a:p>
          <a:p>
            <a:r>
              <a:rPr lang="ar-IQ" dirty="0"/>
              <a:t>1-الالحاح : وهي حالة التوتر التي يمر بها الفرد في حال عدم اشباع الدافع وتبقى هذه الحالة مستمرة لدى الفرد الى ان يشبع دافعه او يأتي بدافع بديل له </a:t>
            </a:r>
            <a:endParaRPr lang="en-US" dirty="0"/>
          </a:p>
          <a:p>
            <a:r>
              <a:rPr lang="ar-IQ" dirty="0"/>
              <a:t>2-التوازن : هي حالة من الارتياح يشعر بها الفرد عند اشباع دوافعه مما يولد استعادة لتوازنه الداخلي</a:t>
            </a:r>
            <a:endParaRPr lang="en-US" dirty="0"/>
          </a:p>
          <a:p>
            <a:endParaRPr lang="ar-IQ" dirty="0"/>
          </a:p>
        </p:txBody>
      </p:sp>
    </p:spTree>
    <p:extLst>
      <p:ext uri="{BB962C8B-B14F-4D97-AF65-F5344CB8AC3E}">
        <p14:creationId xmlns:p14="http://schemas.microsoft.com/office/powerpoint/2010/main" val="321745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t>النظريات المفسرة للدوافع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a:t>-نظرية الحاجات  (</a:t>
            </a:r>
            <a:r>
              <a:rPr lang="ar-IQ" b="1" dirty="0" err="1"/>
              <a:t>موراي</a:t>
            </a:r>
            <a:r>
              <a:rPr lang="ar-IQ" b="1" dirty="0"/>
              <a:t>)</a:t>
            </a:r>
            <a:endParaRPr lang="en-US" dirty="0"/>
          </a:p>
          <a:p>
            <a:r>
              <a:rPr lang="ar-IQ" dirty="0"/>
              <a:t>نظرية الحاجات الانسانية باعتبارها دوافع اصلية للسلوك الانساني اذ قدم نظرية شاملة في الشخصية تميزت بمعالجتها للدافعية معالجة دقيقة واصبح تخطيط تلك النظرية لمفاهيم الدافعية من اقوى التصورات النظرية للدافعية في علم النفس </a:t>
            </a:r>
            <a:endParaRPr lang="en-US" dirty="0"/>
          </a:p>
          <a:p>
            <a:r>
              <a:rPr lang="ar-IQ" dirty="0"/>
              <a:t>يرد الفضل </a:t>
            </a:r>
            <a:r>
              <a:rPr lang="ar-IQ" dirty="0" err="1"/>
              <a:t>لموراي</a:t>
            </a:r>
            <a:r>
              <a:rPr lang="ar-IQ" dirty="0"/>
              <a:t> في اثارته الاهتمام بثلاث حاجات مهمة في تفسير الدافعية وهي : الحاجة الى الانجاز ، الحاجة الى الانتماء ، الحاجة الى السيطرة </a:t>
            </a:r>
            <a:endParaRPr lang="en-US" dirty="0"/>
          </a:p>
          <a:p>
            <a:r>
              <a:rPr lang="ar-IQ" dirty="0"/>
              <a:t>ويعد </a:t>
            </a:r>
            <a:r>
              <a:rPr lang="ar-IQ" dirty="0" err="1"/>
              <a:t>موراي</a:t>
            </a:r>
            <a:r>
              <a:rPr lang="ar-IQ" dirty="0"/>
              <a:t> اول من وضع نظرية الحاجات وارتباطها بالأهداف الاساسية للحياة فقد حاول اعداد قائمة بتلك الاهداف والتي يرمي الانسان المعاصر الى تحقيقها وقد ادرك ان هناك حاجات متعددة ترتبط بالحفاظ على توازن الظروف الفسيولوجية ، واطلق عليها الحاجات الفسيولوجية وعد تلك الحاجات بأنها ليست فعالة في العالم المتحضر وحددها ب( 12) حاجة ، وطرح كذلك حاجات اكثر اهمية وهي حاجات ذات مصدر نفسي اطلق عليها الحاجات النفسية وحددها ب( 20) حاجة وتعد قائمة الحاجات </a:t>
            </a:r>
            <a:r>
              <a:rPr lang="ar-IQ" dirty="0" err="1"/>
              <a:t>لموراي</a:t>
            </a:r>
            <a:r>
              <a:rPr lang="ar-IQ" dirty="0"/>
              <a:t> من احسن ما قدم  في تفسير الحاجات الانسانية وقد قسمها حسب </a:t>
            </a:r>
          </a:p>
        </p:txBody>
      </p:sp>
    </p:spTree>
    <p:extLst>
      <p:ext uri="{BB962C8B-B14F-4D97-AF65-F5344CB8AC3E}">
        <p14:creationId xmlns:p14="http://schemas.microsoft.com/office/powerpoint/2010/main" val="197639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dirty="0"/>
              <a:t>-الحاجات التي تؤثر في عادات العمل والنظام وهي </a:t>
            </a:r>
            <a:r>
              <a:rPr lang="ar-IQ" dirty="0"/>
              <a:t>: الترتيب والنظام ، البناء والتركيب ، الامتلاك ، الاحتفاظ ، المعرفة </a:t>
            </a:r>
            <a:endParaRPr lang="en-US" dirty="0"/>
          </a:p>
          <a:p>
            <a:r>
              <a:rPr lang="ar-IQ" b="1" dirty="0"/>
              <a:t>2-الحاجات التي تتصل بالعلاقات مع الناس </a:t>
            </a:r>
            <a:r>
              <a:rPr lang="ar-IQ" dirty="0"/>
              <a:t>: وتقسم الى أ-الحاجة الى التقريب بين الناس وهي ( الانتماء ، احترام ومراعاة الاخرين ، طلب العون )</a:t>
            </a:r>
            <a:endParaRPr lang="en-US" dirty="0"/>
          </a:p>
          <a:p>
            <a:r>
              <a:rPr lang="ar-IQ" dirty="0"/>
              <a:t>ب-الحاجة للتفوق بين الناس مثل ( التسلط، الرفض ، العدوان ، الاستقلال الذاتي ، المخالفة ) </a:t>
            </a:r>
            <a:endParaRPr lang="en-US" dirty="0"/>
          </a:p>
          <a:p>
            <a:r>
              <a:rPr lang="ar-IQ" b="1" dirty="0"/>
              <a:t>3-الحاجة التي تؤثر في مستوى الاداء وهي: </a:t>
            </a:r>
            <a:r>
              <a:rPr lang="ar-IQ" dirty="0"/>
              <a:t>، التفوق ، التحصيل ، الثناء والمدح ، تجنب الفشل ، الاستعراض ، تجنب فقدان الاحترام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94252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961</Words>
  <Application>Microsoft Office PowerPoint</Application>
  <PresentationFormat>عرض على الشاشة (3:4)‏</PresentationFormat>
  <Paragraphs>48</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علم النفس العام</vt:lpstr>
      <vt:lpstr>عرض تقديمي في PowerPoint</vt:lpstr>
      <vt:lpstr>الدافع كتكوين فرضي تصنيفه واثاره</vt:lpstr>
      <vt:lpstr>عرض تقديمي في PowerPoint</vt:lpstr>
      <vt:lpstr>تصنيف الدوافع  </vt:lpstr>
      <vt:lpstr>عرض تقديمي في PowerPoint</vt:lpstr>
      <vt:lpstr>عرض تقديمي في PowerPoint</vt:lpstr>
      <vt:lpstr>النظريات المفسرة للدوافع </vt:lpstr>
      <vt:lpstr>عرض تقديمي في PowerPoint</vt:lpstr>
      <vt:lpstr>- نظرية الحاجات لماسلو </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العام</dc:title>
  <dc:creator>Maher</dc:creator>
  <cp:lastModifiedBy>Maher</cp:lastModifiedBy>
  <cp:revision>2</cp:revision>
  <dcterms:created xsi:type="dcterms:W3CDTF">2021-04-18T16:10:10Z</dcterms:created>
  <dcterms:modified xsi:type="dcterms:W3CDTF">2021-04-18T16:21:19Z</dcterms:modified>
</cp:coreProperties>
</file>