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17934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77902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25614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138409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181668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9E0D70-A4BB-4FAE-8E5C-956352F7D6E5}" type="datetimeFigureOut">
              <a:rPr lang="ar-IQ" smtClean="0"/>
              <a:t>23/07/1442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61043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9E0D70-A4BB-4FAE-8E5C-956352F7D6E5}" type="datetimeFigureOut">
              <a:rPr lang="ar-IQ" smtClean="0"/>
              <a:t>23/07/1442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325053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9E0D70-A4BB-4FAE-8E5C-956352F7D6E5}" type="datetimeFigureOut">
              <a:rPr lang="ar-IQ" smtClean="0"/>
              <a:t>23/07/1442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3283274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9E0D70-A4BB-4FAE-8E5C-956352F7D6E5}" type="datetimeFigureOut">
              <a:rPr lang="ar-IQ" smtClean="0"/>
              <a:t>23/07/1442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414722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9E0D70-A4BB-4FAE-8E5C-956352F7D6E5}" type="datetimeFigureOut">
              <a:rPr lang="ar-IQ" smtClean="0"/>
              <a:t>23/07/1442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213400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9E0D70-A4BB-4FAE-8E5C-956352F7D6E5}" type="datetimeFigureOut">
              <a:rPr lang="ar-IQ" smtClean="0"/>
              <a:t>23/07/1442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F2CD05A-F7D7-49F5-A193-305DDDAD9E99}" type="slidenum">
              <a:rPr lang="ar-IQ" smtClean="0"/>
              <a:t>‹#›</a:t>
            </a:fld>
            <a:endParaRPr lang="ar-IQ"/>
          </a:p>
        </p:txBody>
      </p:sp>
    </p:spTree>
    <p:extLst>
      <p:ext uri="{BB962C8B-B14F-4D97-AF65-F5344CB8AC3E}">
        <p14:creationId xmlns:p14="http://schemas.microsoft.com/office/powerpoint/2010/main" val="1155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9E0D70-A4BB-4FAE-8E5C-956352F7D6E5}" type="datetimeFigureOut">
              <a:rPr lang="ar-IQ" smtClean="0"/>
              <a:t>23/07/1442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F2CD05A-F7D7-49F5-A193-305DDDAD9E99}" type="slidenum">
              <a:rPr lang="ar-IQ" smtClean="0"/>
              <a:t>‹#›</a:t>
            </a:fld>
            <a:endParaRPr lang="ar-IQ"/>
          </a:p>
        </p:txBody>
      </p:sp>
    </p:spTree>
    <p:extLst>
      <p:ext uri="{BB962C8B-B14F-4D97-AF65-F5344CB8AC3E}">
        <p14:creationId xmlns:p14="http://schemas.microsoft.com/office/powerpoint/2010/main" val="1197643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علم النفس العام</a:t>
            </a:r>
            <a:endParaRPr lang="ar-IQ" dirty="0"/>
          </a:p>
        </p:txBody>
      </p:sp>
      <p:sp>
        <p:nvSpPr>
          <p:cNvPr id="3" name="عنوان فرعي 2"/>
          <p:cNvSpPr>
            <a:spLocks noGrp="1"/>
          </p:cNvSpPr>
          <p:nvPr>
            <p:ph type="subTitle" idx="1"/>
          </p:nvPr>
        </p:nvSpPr>
        <p:spPr/>
        <p:txBody>
          <a:bodyPr/>
          <a:lstStyle/>
          <a:p>
            <a:r>
              <a:rPr lang="ar-IQ" dirty="0" smtClean="0"/>
              <a:t>السلوك والعوامل المؤثرة فيه</a:t>
            </a:r>
            <a:endParaRPr lang="ar-IQ" dirty="0"/>
          </a:p>
        </p:txBody>
      </p:sp>
    </p:spTree>
    <p:extLst>
      <p:ext uri="{BB962C8B-B14F-4D97-AF65-F5344CB8AC3E}">
        <p14:creationId xmlns:p14="http://schemas.microsoft.com/office/powerpoint/2010/main" val="361401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u="sng" dirty="0"/>
              <a:t>الغائية </a:t>
            </a:r>
            <a:endParaRPr lang="en-US" dirty="0"/>
          </a:p>
          <a:p>
            <a:r>
              <a:rPr lang="ar-IQ" dirty="0"/>
              <a:t>هي من الخصائص الاساسية التي يميز سلوك الكائنات الحية عن حركة الجمادات وهي التي تجعل سلوك هذه الكائنات يتسم بالمرونة والقابلية للتغير والتنوع والتكيف للظروف المتغيرة هذا بخلاف حركة الجماد الذي لا تحركه دوافع داخلية بل محركات خارجية وهو الذي يحدث فيه الحركة وهي حركة يمكن تحديدها بدقة والتنبؤ بمداها واتجاهها بخلاف الحال في سلوك الكائن الحي اذ يؤدي نفس المثير ضروب مختلفة من السلوك ، وقد تكون الغاية من السلوك شعورية واضحة ماثلة في ذهن الفرد وقد تكون لا شعورية ( اي ان كل سلوك يهدف الى غاية او يرمي الى تحقيق غرض حتى ان لم يكن الفرد شاعراً بهذه الغاية او الغرض )</a:t>
            </a:r>
            <a:endParaRPr lang="en-US" dirty="0"/>
          </a:p>
          <a:p>
            <a:r>
              <a:rPr lang="ar-IQ" dirty="0"/>
              <a:t>ان الغاية تقوم بدور هام في تعين السلوك وتوجيهه فضلاً عن تفسيره وبحسب هذا التفسير الغائي للسلوك فأن لكل سلوك غاية هي ارضاء الدافع الذي استثار السلوك كالجوع والعطش مثلاً وخفض التوتر والالم الذين ينجمان عن نشاط الدافع </a:t>
            </a:r>
            <a:r>
              <a:rPr lang="ar-IQ" dirty="0" smtClean="0"/>
              <a:t>.</a:t>
            </a:r>
          </a:p>
          <a:p>
            <a:endParaRPr lang="ar-IQ" dirty="0"/>
          </a:p>
          <a:p>
            <a:endParaRPr lang="ar-IQ" dirty="0" smtClean="0"/>
          </a:p>
          <a:p>
            <a:endParaRPr lang="ar-IQ" dirty="0"/>
          </a:p>
        </p:txBody>
      </p:sp>
    </p:spTree>
    <p:extLst>
      <p:ext uri="{BB962C8B-B14F-4D97-AF65-F5344CB8AC3E}">
        <p14:creationId xmlns:p14="http://schemas.microsoft.com/office/powerpoint/2010/main" val="3099370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b="1" u="sng" dirty="0"/>
              <a:t>البيئة الواقعية والبيئة </a:t>
            </a:r>
            <a:r>
              <a:rPr lang="ar-IQ" b="1" u="sng" dirty="0" err="1"/>
              <a:t>السايكولوجية</a:t>
            </a:r>
            <a:r>
              <a:rPr lang="ar-IQ" b="1" u="sng" dirty="0"/>
              <a:t> </a:t>
            </a:r>
            <a:endParaRPr lang="en-US" dirty="0"/>
          </a:p>
          <a:p>
            <a:r>
              <a:rPr lang="ar-IQ" b="1" u="sng" dirty="0"/>
              <a:t>البيئة الواقعية : </a:t>
            </a:r>
            <a:r>
              <a:rPr lang="ar-IQ" dirty="0"/>
              <a:t>هي كل </a:t>
            </a:r>
            <a:r>
              <a:rPr lang="ar-IQ" dirty="0" err="1"/>
              <a:t>مايحيط</a:t>
            </a:r>
            <a:r>
              <a:rPr lang="ar-IQ" dirty="0"/>
              <a:t> بالفرد من عوامل مادية فيزيقية او اجتماعية سواء اثرت ام لم تؤثر به هي البيئة كما هي عليه في الواقع</a:t>
            </a:r>
            <a:endParaRPr lang="en-US" dirty="0"/>
          </a:p>
          <a:p>
            <a:r>
              <a:rPr lang="ar-IQ" b="1" u="sng" dirty="0"/>
              <a:t>البيئة </a:t>
            </a:r>
            <a:r>
              <a:rPr lang="ar-IQ" b="1" u="sng" dirty="0" err="1"/>
              <a:t>السايكولوجية</a:t>
            </a:r>
            <a:r>
              <a:rPr lang="ar-IQ" b="1" u="sng" dirty="0"/>
              <a:t> :</a:t>
            </a:r>
            <a:r>
              <a:rPr lang="ar-IQ" dirty="0"/>
              <a:t>هي البيئة كما تبدو للفرد اي كما يدركها ويتأثر بها فيستجيب لها ، هي البيئة التي تثير انتباهنا واهتمامنا ونشاطنا </a:t>
            </a:r>
            <a:endParaRPr lang="en-US" dirty="0"/>
          </a:p>
          <a:p>
            <a:r>
              <a:rPr lang="ar-IQ" dirty="0"/>
              <a:t>فمثلاً الحديقة المزروعة بالورود بيئة جدباء قاحلة في نظر كلب جائع </a:t>
            </a:r>
            <a:r>
              <a:rPr lang="ar-IQ" dirty="0" err="1"/>
              <a:t>لانها</a:t>
            </a:r>
            <a:r>
              <a:rPr lang="ar-IQ" dirty="0"/>
              <a:t> لا تثير اهتمامه ولا تلبي رغباته والحضيرة المملوءة بالدجاج ليست بيئة فعالة لبقرة جائعة ، كذلك الفقر قد يثير الشعور بالظلم في بعض النفوس ولا يترك اثر في اخرى </a:t>
            </a:r>
            <a:endParaRPr lang="en-US" dirty="0"/>
          </a:p>
          <a:p>
            <a:r>
              <a:rPr lang="ar-IQ" dirty="0"/>
              <a:t>ومما تقدم نلاحظ ان البيئة </a:t>
            </a:r>
            <a:r>
              <a:rPr lang="ar-IQ" dirty="0" err="1"/>
              <a:t>السايكولوجية</a:t>
            </a:r>
            <a:r>
              <a:rPr lang="ar-IQ" dirty="0"/>
              <a:t> تتوقف على نوع الفرد وسنه وخبراته وقدراته وميوله ووجهة نظره اي تتوقف على شخصيته بأسرها . فالبيئة الواقعية قد تؤلف بيئة </a:t>
            </a:r>
            <a:r>
              <a:rPr lang="ar-IQ" dirty="0" err="1"/>
              <a:t>سايكولوجية</a:t>
            </a:r>
            <a:r>
              <a:rPr lang="ar-IQ" dirty="0"/>
              <a:t> مختلفة كل الاختلاف لدى افراد مختلفين فالبيت الواحد ليس مجال واحد لجميع الاخوة والاخوات وذلك لاختلافهم في السن والجنس والذكاء والاهتمامات والخبرة .</a:t>
            </a:r>
            <a:endParaRPr lang="en-US" dirty="0"/>
          </a:p>
          <a:p>
            <a:r>
              <a:rPr lang="ar-IQ" dirty="0"/>
              <a:t>والبيئة الواقعية قد يختلف تأثيرها على فردد دون اخر فمثلاً المرأة النائمة بجوار طفلها في الحقل قد لا يوقظها المطر او الرعد او الرياح لكن توقظها حركة خفيفة من طفلها النائم ، وبما اننا نستجيب للبيئة لا كما هي في الواقع بل كما ندركها ، اذن تعتبر البيئة </a:t>
            </a:r>
            <a:r>
              <a:rPr lang="ar-IQ" dirty="0" err="1"/>
              <a:t>السايكولوجية</a:t>
            </a:r>
            <a:r>
              <a:rPr lang="ar-IQ" dirty="0"/>
              <a:t> هي الجزء المهم في علم النفس</a:t>
            </a:r>
            <a:endParaRPr lang="en-US" dirty="0"/>
          </a:p>
          <a:p>
            <a:endParaRPr lang="ar-IQ" dirty="0"/>
          </a:p>
        </p:txBody>
      </p:sp>
    </p:spTree>
    <p:extLst>
      <p:ext uri="{BB962C8B-B14F-4D97-AF65-F5344CB8AC3E}">
        <p14:creationId xmlns:p14="http://schemas.microsoft.com/office/powerpoint/2010/main" val="9187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b="1" u="sng" dirty="0"/>
              <a:t>عملية التكيف </a:t>
            </a:r>
            <a:endParaRPr lang="en-US" dirty="0"/>
          </a:p>
          <a:p>
            <a:r>
              <a:rPr lang="ar-IQ" dirty="0"/>
              <a:t>هي مبدأ من اهم مبادئ تفسير السلوك فالتكيف عن علماء الاحياء هو كل تغير يحدث في بنية الكائن الحي يجعله اقدر على الاحتفاظ بحياته وتخليد نوعه مثلاً دفاع الجسم عن نفسه في حال اقتحمه جسم غريب ، وزيادة عدد كريات الدم الحمراء عند من يسكنون قمم الجبال ، وهذا يعني ان التكيف </a:t>
            </a:r>
            <a:r>
              <a:rPr lang="ar-IQ" dirty="0" err="1"/>
              <a:t>البايولوجي</a:t>
            </a:r>
            <a:r>
              <a:rPr lang="ar-IQ" dirty="0"/>
              <a:t> تكيف الي يحدث على غير علم من الفرد او ارادة منه </a:t>
            </a:r>
            <a:endParaRPr lang="en-US" dirty="0"/>
          </a:p>
          <a:p>
            <a:r>
              <a:rPr lang="ar-IQ" dirty="0"/>
              <a:t>اما التكيف عند علماء النفس هو محاولة الفرد احداث نوع من التوازن بينه وبين بيئته المادية والاجتماعية ويكون ذلك عن طريق الامتثال للبيئة او التحكم فيها او ايجاد حل وسط بينه وبينها </a:t>
            </a:r>
            <a:endParaRPr lang="en-US" dirty="0"/>
          </a:p>
          <a:p>
            <a:endParaRPr lang="ar-IQ" dirty="0"/>
          </a:p>
        </p:txBody>
      </p:sp>
    </p:spTree>
    <p:extLst>
      <p:ext uri="{BB962C8B-B14F-4D97-AF65-F5344CB8AC3E}">
        <p14:creationId xmlns:p14="http://schemas.microsoft.com/office/powerpoint/2010/main" val="194087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من صور التكيف :</a:t>
            </a:r>
            <a:endParaRPr lang="en-US" dirty="0"/>
          </a:p>
          <a:p>
            <a:r>
              <a:rPr lang="ar-IQ" dirty="0"/>
              <a:t>1-ان يغير الفرد سلوكه بما يناسب الظروف والمواقف الجديدة مثلاً تكيف الطلبة الجدد لجو الجامعة ، تكيف الثري لفقر مفاجئ</a:t>
            </a:r>
            <a:endParaRPr lang="en-US" dirty="0"/>
          </a:p>
          <a:p>
            <a:r>
              <a:rPr lang="ar-IQ" dirty="0"/>
              <a:t>2-ان يغير الفرد بيئته نفسها كأن يبيد ما في منزله من حشرات او ان ينتقل من مكان عمله الى مكان اخر </a:t>
            </a:r>
            <a:endParaRPr lang="en-US" dirty="0"/>
          </a:p>
          <a:p>
            <a:r>
              <a:rPr lang="ar-IQ" dirty="0"/>
              <a:t>اذا نجح الفرد في التكيف لبيئته المادية والاجتماعية قيل انه ( متوافق) وان اخفق فهو ( سيء التوافق ) </a:t>
            </a:r>
            <a:endParaRPr lang="en-US" dirty="0"/>
          </a:p>
          <a:p>
            <a:r>
              <a:rPr lang="ar-IQ" dirty="0"/>
              <a:t>  </a:t>
            </a:r>
            <a:endParaRPr lang="en-US" dirty="0"/>
          </a:p>
          <a:p>
            <a:r>
              <a:rPr lang="en-US"/>
              <a:t> </a:t>
            </a:r>
          </a:p>
          <a:p>
            <a:endParaRPr lang="ar-IQ" dirty="0"/>
          </a:p>
        </p:txBody>
      </p:sp>
    </p:spTree>
    <p:extLst>
      <p:ext uri="{BB962C8B-B14F-4D97-AF65-F5344CB8AC3E}">
        <p14:creationId xmlns:p14="http://schemas.microsoft.com/office/powerpoint/2010/main" val="15895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من تعاريف علم النفس انه العلم الذي يدرس سلوك الانسان اي يصف هذا السلوك ويحاول تفسيره ، وقد اختلف العلماء في تحديد معنى السلوك فمنهم من يقصره على النشاط الحركي الظاهر الذي يمكن ان يشاهده اشخاص اخرون كالمشي والاكل والكلام والجري والابتسام والهرب ، ومنهم من بسط مفهومه بحيث يشمل جميع ما يصدر عن الفرد من نشاط ظاهر ونشاط باطن كالتفكير والتذكر والانفعال وهو يتفاعل مع بيئته ويحاول التكيف معها .</a:t>
            </a:r>
            <a:endParaRPr lang="en-US" dirty="0"/>
          </a:p>
          <a:p>
            <a:r>
              <a:rPr lang="ar-IQ" b="1" u="sng" dirty="0"/>
              <a:t>السلوك  </a:t>
            </a:r>
            <a:r>
              <a:rPr lang="ar-IQ" dirty="0"/>
              <a:t>: هو كل ما يصدر عن الفرد من استجابات مختلفة ازاء موقف </a:t>
            </a:r>
            <a:r>
              <a:rPr lang="ar-IQ" dirty="0" err="1"/>
              <a:t>يواجهه</a:t>
            </a:r>
            <a:r>
              <a:rPr lang="ar-IQ" dirty="0"/>
              <a:t> . ويقصد </a:t>
            </a:r>
            <a:r>
              <a:rPr lang="ar-IQ" b="1" u="sng" dirty="0"/>
              <a:t>بالاستجابة </a:t>
            </a:r>
            <a:r>
              <a:rPr lang="ar-IQ" dirty="0"/>
              <a:t>: كل نشاط يثيره منبه او مثير وقد تكون الاستجابة :</a:t>
            </a:r>
            <a:endParaRPr lang="en-US" dirty="0"/>
          </a:p>
          <a:p>
            <a:endParaRPr lang="ar-IQ" dirty="0"/>
          </a:p>
        </p:txBody>
      </p:sp>
    </p:spTree>
    <p:extLst>
      <p:ext uri="{BB962C8B-B14F-4D97-AF65-F5344CB8AC3E}">
        <p14:creationId xmlns:p14="http://schemas.microsoft.com/office/powerpoint/2010/main" val="272038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-حركية : كتحريك ذراعك للرد على شخص يحييك او الهرب من خطر امامك او انقباض حدقة العين عند تسليط ضوء شديد عليها</a:t>
            </a:r>
            <a:endParaRPr lang="en-US" dirty="0"/>
          </a:p>
          <a:p>
            <a:r>
              <a:rPr lang="ar-IQ" dirty="0"/>
              <a:t>2-لفظية : كالرد على سؤال موجه اليك او التعبير عن فكرة تجول في خاطرك</a:t>
            </a:r>
            <a:endParaRPr lang="en-US" dirty="0"/>
          </a:p>
          <a:p>
            <a:r>
              <a:rPr lang="ar-IQ" dirty="0"/>
              <a:t>3-فسيولوجية : </a:t>
            </a:r>
            <a:r>
              <a:rPr lang="ar-IQ" dirty="0" err="1"/>
              <a:t>كأرتفاع</a:t>
            </a:r>
            <a:r>
              <a:rPr lang="ar-IQ" dirty="0"/>
              <a:t> ضغط الدم ، او زيادة افراز غدة ، او تقلص عضلات المعدة </a:t>
            </a:r>
            <a:endParaRPr lang="en-US" dirty="0"/>
          </a:p>
          <a:p>
            <a:r>
              <a:rPr lang="ar-IQ" dirty="0"/>
              <a:t>4-انفعالية : كالغضب عند سماع كلمة معينة او الحزن عند سماع خبر محزن </a:t>
            </a:r>
            <a:endParaRPr lang="en-US" dirty="0"/>
          </a:p>
          <a:p>
            <a:r>
              <a:rPr lang="ar-IQ" dirty="0"/>
              <a:t>5-الكف عن النشاط : كالتوقف عن السير او الاكل او التفكير عند سماع خبر معين </a:t>
            </a:r>
            <a:endParaRPr lang="en-US" dirty="0"/>
          </a:p>
          <a:p>
            <a:r>
              <a:rPr lang="ar-IQ" dirty="0"/>
              <a:t>اما </a:t>
            </a:r>
            <a:r>
              <a:rPr lang="ar-IQ" b="1" u="sng" dirty="0"/>
              <a:t>المنبه : </a:t>
            </a:r>
            <a:r>
              <a:rPr lang="ar-IQ" dirty="0"/>
              <a:t>هواي عامل  خارجي او داخلي يثير فينا نشاط الكائن الحي او نشاط عضو من اعضائه او يغير هذا النشاط او يكفه او يعطله ، </a:t>
            </a:r>
          </a:p>
        </p:txBody>
      </p:sp>
    </p:spTree>
    <p:extLst>
      <p:ext uri="{BB962C8B-B14F-4D97-AF65-F5344CB8AC3E}">
        <p14:creationId xmlns:p14="http://schemas.microsoft.com/office/powerpoint/2010/main" val="69406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وقد يكون المنبه : </a:t>
            </a:r>
            <a:endParaRPr lang="en-US" dirty="0"/>
          </a:p>
          <a:p>
            <a:r>
              <a:rPr lang="ar-IQ" dirty="0"/>
              <a:t>1-منبه خارجي : ويكون اما (فيزيقي) كموجات الضوء والصوت وتغيرات درجات الحرارة والروائح المختلفة او(اجتماعي ) كمقابلة صديق او صرخة استغاثة او سماع مناقشة </a:t>
            </a:r>
            <a:endParaRPr lang="en-US" dirty="0"/>
          </a:p>
          <a:p>
            <a:r>
              <a:rPr lang="ar-IQ" dirty="0"/>
              <a:t>2-منبه داخلي : ويكون اما ( فسيولوجي ) </a:t>
            </a:r>
            <a:r>
              <a:rPr lang="ar-IQ" dirty="0" err="1"/>
              <a:t>كأنخفاض</a:t>
            </a:r>
            <a:r>
              <a:rPr lang="ar-IQ" dirty="0"/>
              <a:t> مستوى السكر في الدم او زيادة كمية الادرنالين او قد يكون ( نفسي ) </a:t>
            </a:r>
            <a:r>
              <a:rPr lang="ar-IQ" dirty="0" err="1"/>
              <a:t>كالافكار</a:t>
            </a:r>
            <a:r>
              <a:rPr lang="ar-IQ" dirty="0"/>
              <a:t> والتصورات الذهنية والمعتقدات والاوهام والحالات الوجدانية </a:t>
            </a:r>
            <a:endParaRPr lang="en-US" dirty="0"/>
          </a:p>
          <a:p>
            <a:endParaRPr lang="ar-IQ" dirty="0"/>
          </a:p>
        </p:txBody>
      </p:sp>
    </p:spTree>
    <p:extLst>
      <p:ext uri="{BB962C8B-B14F-4D97-AF65-F5344CB8AC3E}">
        <p14:creationId xmlns:p14="http://schemas.microsoft.com/office/powerpoint/2010/main" val="1400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وعلى ذلك يشمل السلوك : </a:t>
            </a:r>
            <a:endParaRPr lang="en-US" dirty="0"/>
          </a:p>
          <a:p>
            <a:r>
              <a:rPr lang="ar-IQ" dirty="0"/>
              <a:t>1-كل ما يفعله الانسان ويقوله </a:t>
            </a:r>
            <a:endParaRPr lang="en-US" dirty="0"/>
          </a:p>
          <a:p>
            <a:r>
              <a:rPr lang="ar-IQ" dirty="0"/>
              <a:t>2-كل ما يصدر عنه من نشاط عقلي كالتفكير والتخيل</a:t>
            </a:r>
            <a:endParaRPr lang="en-US" dirty="0"/>
          </a:p>
          <a:p>
            <a:r>
              <a:rPr lang="ar-IQ" dirty="0"/>
              <a:t>3-كل ما </a:t>
            </a:r>
            <a:r>
              <a:rPr lang="ar-IQ" dirty="0" err="1"/>
              <a:t>يستشعره</a:t>
            </a:r>
            <a:r>
              <a:rPr lang="ar-IQ" dirty="0"/>
              <a:t> من تأثيرات وجدانية وانفعالية مع ما يصاحبه من انشطة فسيولوجية </a:t>
            </a:r>
            <a:endParaRPr lang="en-US" dirty="0"/>
          </a:p>
          <a:p>
            <a:r>
              <a:rPr lang="ar-IQ" dirty="0"/>
              <a:t>وبذلك نستطيع ان نقول ان سلوك الانسان ازاء موقف معين عادةً ما يكون مجموعة مركبة متكاملة من استجابات مختلفة مثلاً سلوك الطالب اثناء فترة الامتحانات فهو يقرأ الاسئلة ويحاول فهمها واختيار اسهلها وهو يفكر ويتذكر وقد يتريث او يتردد او يكف عن التفكير في اتجاه معين مع ما يصحب ذلك من شعور بالرضا او الضيق او الخوف وتغيرات جسمية وفسيولوجية قد لا يشعر بها في زحمة الامتحان . لذلك نرى ان علم النفس يؤكد بالدرجة الاساس على سلوك الانسان </a:t>
            </a:r>
            <a:endParaRPr lang="en-US" dirty="0"/>
          </a:p>
          <a:p>
            <a:r>
              <a:rPr lang="ar-IQ" dirty="0"/>
              <a:t>السلوك = مثير + استجابة </a:t>
            </a:r>
          </a:p>
        </p:txBody>
      </p:sp>
    </p:spTree>
    <p:extLst>
      <p:ext uri="{BB962C8B-B14F-4D97-AF65-F5344CB8AC3E}">
        <p14:creationId xmlns:p14="http://schemas.microsoft.com/office/powerpoint/2010/main" val="119168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u="sng" dirty="0"/>
              <a:t>السلوك كنشاط كلي </a:t>
            </a:r>
            <a:endParaRPr lang="en-US" dirty="0"/>
          </a:p>
          <a:p>
            <a:r>
              <a:rPr lang="ar-IQ" dirty="0"/>
              <a:t>كل نشاط يصدر عن الانسان وهو يتعامل مع بيئته حركياً ام عقلياً ام انفعالياً انما يصدر عن الانسان بأسره اي من حيث هو وحدة وكل – </a:t>
            </a:r>
            <a:r>
              <a:rPr lang="ar-IQ" dirty="0" err="1"/>
              <a:t>فالانسان</a:t>
            </a:r>
            <a:r>
              <a:rPr lang="ar-IQ" dirty="0"/>
              <a:t> حين يكتب لا يكتب بيديه فقط وحين يضرب لا يضرب بقبضته فقط وحين يأكل لا يأكل بفمه فقط بل ان هذه الاوجه من النشاط الجسمي والحركي تصحبها في الوقت نفسه </a:t>
            </a:r>
            <a:r>
              <a:rPr lang="ar-IQ" dirty="0" err="1"/>
              <a:t>ظروب</a:t>
            </a:r>
            <a:r>
              <a:rPr lang="ar-IQ" dirty="0"/>
              <a:t> من النشاط العقلي كالانتباه والادراك والتقدير وتصور الغاية من السلوك وضروب اخرى من النشاط الوجداني كالشعور بالارتياح او عدمه او الحزن او الالم . </a:t>
            </a:r>
            <a:endParaRPr lang="en-US" dirty="0"/>
          </a:p>
          <a:p>
            <a:r>
              <a:rPr lang="ar-IQ" dirty="0"/>
              <a:t>ومن ناحية اخرى </a:t>
            </a:r>
            <a:r>
              <a:rPr lang="ar-IQ" dirty="0" err="1"/>
              <a:t>فالانسان</a:t>
            </a:r>
            <a:r>
              <a:rPr lang="ar-IQ" dirty="0"/>
              <a:t> حين يفكر في موضوع او ينتبه اليه او يحاول تذكره فأن هذا النشاط العقلي تصحبه في الوقت نفسه تغيرات جسمية وحالات وجدانية مختلفة وتوترات عضلية ونشاط في الحواس وتغيرات في التنفس وعملية الهضم فضلاً عن الحركات التعبيرية والاوضاع الجسمية الخاصة التي يتخذها الانسان اثناء عملية التفكير والتذكر وغيرها </a:t>
            </a:r>
          </a:p>
        </p:txBody>
      </p:sp>
    </p:spTree>
    <p:extLst>
      <p:ext uri="{BB962C8B-B14F-4D97-AF65-F5344CB8AC3E}">
        <p14:creationId xmlns:p14="http://schemas.microsoft.com/office/powerpoint/2010/main" val="3722487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 وقد دلت التجارب على ان التفكير غالباً ما يقترن بكلام باطن اي نشاط حركي دقيق في اعضاء النطق ( الحنجرة ، اللسان ، الشفتين ) وكذلك الانسان حين يشعر </a:t>
            </a:r>
            <a:r>
              <a:rPr lang="ar-IQ" dirty="0" err="1"/>
              <a:t>بأنفعال</a:t>
            </a:r>
            <a:r>
              <a:rPr lang="ar-IQ" dirty="0"/>
              <a:t> الخوف او القلق او الحزن كل هذه التأثيرات الانفعالية تصحبها تغيرات او اضطرابات جسمية وفسيولوجية وقد تكون بالغة الخطورة ان تكرر الانفعال او ازمنت الحالة الانفعالية مثلاً القلق المزمن قد يؤدي الى ظهور قرحة في المعدة او الكراهية المكبوتة قد تؤدي الى ارتفاع ضغط الدم .</a:t>
            </a:r>
            <a:endParaRPr lang="en-US" dirty="0"/>
          </a:p>
          <a:p>
            <a:r>
              <a:rPr lang="ar-IQ" dirty="0"/>
              <a:t>من كل هذا يتضح انه ليس هناك نشاط جسمي خالص وليس هناك نشاط نفسي خالص فكل نشاط جسمي يصحبه نشاط نفسي ويرتبط به ارتباط وثيق </a:t>
            </a:r>
            <a:endParaRPr lang="en-US" dirty="0"/>
          </a:p>
          <a:p>
            <a:endParaRPr lang="ar-IQ" dirty="0"/>
          </a:p>
        </p:txBody>
      </p:sp>
    </p:spTree>
    <p:extLst>
      <p:ext uri="{BB962C8B-B14F-4D97-AF65-F5344CB8AC3E}">
        <p14:creationId xmlns:p14="http://schemas.microsoft.com/office/powerpoint/2010/main" val="357500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وبعبارة اخرى </a:t>
            </a:r>
            <a:r>
              <a:rPr lang="ar-IQ" dirty="0" err="1"/>
              <a:t>فالانسان</a:t>
            </a:r>
            <a:r>
              <a:rPr lang="ar-IQ" dirty="0"/>
              <a:t> حين يتأثر بالبيئة فيستجيب لها فأنه لا يستجيب لها بجسمه فقط ولا بنفسه وعقله فقط وانما يستجيب لها بأجمعه اي بجسمه ونفسه في أن واحد وهذا هو المقصود حين نقول ان السلوك نشاط كلي وفي هذا يقول ارسطو ( ليس الذي ينفعل هو النفس او الجسم بل الانسان ) وعلى غراره نقول ايضاً ( ليس الذي يفكر هو المخ او العقل بل الانسان )</a:t>
            </a:r>
            <a:endParaRPr lang="en-US" dirty="0"/>
          </a:p>
          <a:p>
            <a:r>
              <a:rPr lang="ar-IQ" dirty="0"/>
              <a:t>وبذلك فأن النفس والجسم مجرد اسمين لموجودين لا انفصام بينهما في الواقع بل في اذهاننا فقط لذلك اقترح بعض العلماء ان يستبدلوا اصطلاح علم النفس بعلم السلوك او علم الطبيعة البشرية </a:t>
            </a:r>
            <a:endParaRPr lang="en-US" dirty="0"/>
          </a:p>
          <a:p>
            <a:endParaRPr lang="ar-IQ" dirty="0"/>
          </a:p>
        </p:txBody>
      </p:sp>
    </p:spTree>
    <p:extLst>
      <p:ext uri="{BB962C8B-B14F-4D97-AF65-F5344CB8AC3E}">
        <p14:creationId xmlns:p14="http://schemas.microsoft.com/office/powerpoint/2010/main" val="145213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u="sng" dirty="0"/>
              <a:t>السلوك نشاط غائي </a:t>
            </a:r>
            <a:endParaRPr lang="en-US" dirty="0"/>
          </a:p>
          <a:p>
            <a:r>
              <a:rPr lang="ar-IQ" dirty="0"/>
              <a:t>من خصائص سلوك الانسان والحيوان انه نشاط يصدر عن دافع ويهدف الى غاية هي ارضاء ذلك الدافع </a:t>
            </a:r>
            <a:r>
              <a:rPr lang="ar-IQ" dirty="0" err="1"/>
              <a:t>فالانسان</a:t>
            </a:r>
            <a:r>
              <a:rPr lang="ar-IQ" dirty="0"/>
              <a:t> او الحيوان يشرب او يأكل </a:t>
            </a:r>
            <a:r>
              <a:rPr lang="ar-IQ" dirty="0" err="1"/>
              <a:t>لانه</a:t>
            </a:r>
            <a:r>
              <a:rPr lang="ar-IQ" dirty="0"/>
              <a:t> في حاجة الى الماء والطعام لسد حاجته ولكي يبقى على قيد الحياة والطفل احياناً قد يكذب دفاعاً عن صديق له ارتكب ذنباً او خوفاً من العقوبة </a:t>
            </a:r>
            <a:endParaRPr lang="en-US" dirty="0"/>
          </a:p>
          <a:p>
            <a:r>
              <a:rPr lang="ar-IQ" dirty="0"/>
              <a:t>سلوك الكائن الحي في هذه الناحية يختلف عن حركة الجمادات التي سرعان ما تنتهي مثل الكرة المتحركة او الحجر الساقط الذي لا تلبث حركته ان تنتهي ان اعترضته عقبة او ارتطم بحاجز وهذا على خلاف سلوك الانسان اذ يمضي في محاولاته حين يرتطم بعقبة بل قد يزيده ذلك اصراراً ، فالطفل الذي لا يجد لعبته في مكانها المعهود نرى انه يبحث عنها في جميع الاماكن ولا يهدأ حتى يجدها . من هذا نرى ان سلوك الكائن الحي لا يقف حتى يصل الى نهاية معينة تسميها ( الغاية ) </a:t>
            </a:r>
            <a:endParaRPr lang="en-US" dirty="0"/>
          </a:p>
          <a:p>
            <a:endParaRPr lang="ar-IQ" dirty="0"/>
          </a:p>
        </p:txBody>
      </p:sp>
    </p:spTree>
    <p:extLst>
      <p:ext uri="{BB962C8B-B14F-4D97-AF65-F5344CB8AC3E}">
        <p14:creationId xmlns:p14="http://schemas.microsoft.com/office/powerpoint/2010/main" val="3645231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1376</Words>
  <Application>Microsoft Office PowerPoint</Application>
  <PresentationFormat>عرض على الشاشة (3:4)‏</PresentationFormat>
  <Paragraphs>48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علم النفس العام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العام</dc:title>
  <dc:creator>Maher</dc:creator>
  <cp:lastModifiedBy>Maher</cp:lastModifiedBy>
  <cp:revision>1</cp:revision>
  <dcterms:created xsi:type="dcterms:W3CDTF">2021-03-06T08:52:03Z</dcterms:created>
  <dcterms:modified xsi:type="dcterms:W3CDTF">2021-03-06T08:59:35Z</dcterms:modified>
</cp:coreProperties>
</file>