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0" r:id="rId6"/>
    <p:sldId id="264"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8AEA7F1-FDF0-4F4E-82AB-C3C0F7FAEDA3}" type="datetimeFigureOut">
              <a:rPr lang="ar-SA" smtClean="0"/>
              <a:t>04/03/1441</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A5008EF1-0223-4EAD-AEFB-F4A8E4B011A1}"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AEA7F1-FDF0-4F4E-82AB-C3C0F7FAEDA3}" type="datetimeFigureOut">
              <a:rPr lang="ar-SA" smtClean="0"/>
              <a:t>04/03/1441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5008EF1-0223-4EAD-AEFB-F4A8E4B011A1}"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58AEA7F1-FDF0-4F4E-82AB-C3C0F7FAEDA3}" type="datetimeFigureOut">
              <a:rPr lang="ar-SA" smtClean="0"/>
              <a:t>04/03/1441</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A5008EF1-0223-4EAD-AEFB-F4A8E4B011A1}"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58AEA7F1-FDF0-4F4E-82AB-C3C0F7FAEDA3}" type="datetimeFigureOut">
              <a:rPr lang="ar-SA" smtClean="0"/>
              <a:t>04/03/1441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A5008EF1-0223-4EAD-AEFB-F4A8E4B011A1}" type="slidenum">
              <a:rPr lang="ar-SA" smtClean="0"/>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58AEA7F1-FDF0-4F4E-82AB-C3C0F7FAEDA3}" type="datetimeFigureOut">
              <a:rPr lang="ar-SA" smtClean="0"/>
              <a:t>04/03/1441</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5008EF1-0223-4EAD-AEFB-F4A8E4B011A1}" type="slidenum">
              <a:rPr lang="ar-SA" smtClean="0"/>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58AEA7F1-FDF0-4F4E-82AB-C3C0F7FAEDA3}" type="datetimeFigureOut">
              <a:rPr lang="ar-SA" smtClean="0"/>
              <a:t>04/03/1441</a:t>
            </a:fld>
            <a:endParaRPr lang="ar-SA"/>
          </a:p>
        </p:txBody>
      </p:sp>
      <p:sp>
        <p:nvSpPr>
          <p:cNvPr id="10" name="عنصر نائب لرقم الشريحة 9"/>
          <p:cNvSpPr>
            <a:spLocks noGrp="1"/>
          </p:cNvSpPr>
          <p:nvPr>
            <p:ph type="sldNum" sz="quarter" idx="16"/>
          </p:nvPr>
        </p:nvSpPr>
        <p:spPr/>
        <p:txBody>
          <a:bodyPr rtlCol="0"/>
          <a:lstStyle/>
          <a:p>
            <a:fld id="{A5008EF1-0223-4EAD-AEFB-F4A8E4B011A1}" type="slidenum">
              <a:rPr lang="ar-SA" smtClean="0"/>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58AEA7F1-FDF0-4F4E-82AB-C3C0F7FAEDA3}" type="datetimeFigureOut">
              <a:rPr lang="ar-SA" smtClean="0"/>
              <a:t>04/03/1441</a:t>
            </a:fld>
            <a:endParaRPr lang="ar-SA"/>
          </a:p>
        </p:txBody>
      </p:sp>
      <p:sp>
        <p:nvSpPr>
          <p:cNvPr id="12" name="عنصر نائب لرقم الشريحة 11"/>
          <p:cNvSpPr>
            <a:spLocks noGrp="1"/>
          </p:cNvSpPr>
          <p:nvPr>
            <p:ph type="sldNum" sz="quarter" idx="16"/>
          </p:nvPr>
        </p:nvSpPr>
        <p:spPr/>
        <p:txBody>
          <a:bodyPr rtlCol="0"/>
          <a:lstStyle/>
          <a:p>
            <a:fld id="{A5008EF1-0223-4EAD-AEFB-F4A8E4B011A1}" type="slidenum">
              <a:rPr lang="ar-SA" smtClean="0"/>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58AEA7F1-FDF0-4F4E-82AB-C3C0F7FAEDA3}" type="datetimeFigureOut">
              <a:rPr lang="ar-SA" smtClean="0"/>
              <a:t>04/03/1441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A5008EF1-0223-4EAD-AEFB-F4A8E4B011A1}"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AEA7F1-FDF0-4F4E-82AB-C3C0F7FAEDA3}" type="datetimeFigureOut">
              <a:rPr lang="ar-SA" smtClean="0"/>
              <a:t>04/03/1441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A5008EF1-0223-4EAD-AEFB-F4A8E4B011A1}"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58AEA7F1-FDF0-4F4E-82AB-C3C0F7FAEDA3}" type="datetimeFigureOut">
              <a:rPr lang="ar-SA" smtClean="0"/>
              <a:t>04/03/1441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A5008EF1-0223-4EAD-AEFB-F4A8E4B011A1}" type="slidenum">
              <a:rPr lang="ar-SA" smtClean="0"/>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58AEA7F1-FDF0-4F4E-82AB-C3C0F7FAEDA3}" type="datetimeFigureOut">
              <a:rPr lang="ar-SA" smtClean="0"/>
              <a:t>04/03/1441</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A5008EF1-0223-4EAD-AEFB-F4A8E4B011A1}" type="slidenum">
              <a:rPr lang="ar-SA" smtClean="0"/>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8AEA7F1-FDF0-4F4E-82AB-C3C0F7FAEDA3}" type="datetimeFigureOut">
              <a:rPr lang="ar-SA" smtClean="0"/>
              <a:t>04/03/1441</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5008EF1-0223-4EAD-AEFB-F4A8E4B011A1}"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sz="3600" dirty="0" smtClean="0"/>
              <a:t>النظريات الارشادية (المرحلة الثالثة</a:t>
            </a:r>
            <a:r>
              <a:rPr lang="ar-IQ" dirty="0" smtClean="0"/>
              <a:t>)</a:t>
            </a:r>
            <a:endParaRPr lang="ar-SA" dirty="0"/>
          </a:p>
        </p:txBody>
      </p:sp>
      <p:sp>
        <p:nvSpPr>
          <p:cNvPr id="3" name="عنوان فرعي 2"/>
          <p:cNvSpPr>
            <a:spLocks noGrp="1"/>
          </p:cNvSpPr>
          <p:nvPr>
            <p:ph type="subTitle" idx="1"/>
          </p:nvPr>
        </p:nvSpPr>
        <p:spPr/>
        <p:txBody>
          <a:bodyPr/>
          <a:lstStyle/>
          <a:p>
            <a:r>
              <a:rPr lang="ar-IQ" b="1" dirty="0" smtClean="0">
                <a:cs typeface="+mj-cs"/>
              </a:rPr>
              <a:t>اعداد  </a:t>
            </a:r>
            <a:r>
              <a:rPr lang="ar-IQ" b="1" dirty="0" err="1" smtClean="0">
                <a:cs typeface="+mj-cs"/>
              </a:rPr>
              <a:t>م.د</a:t>
            </a:r>
            <a:r>
              <a:rPr lang="ar-IQ" b="1" dirty="0" smtClean="0">
                <a:cs typeface="+mj-cs"/>
              </a:rPr>
              <a:t> نادية محمد </a:t>
            </a:r>
            <a:r>
              <a:rPr lang="ar-IQ" b="1" dirty="0" err="1" smtClean="0">
                <a:cs typeface="+mj-cs"/>
              </a:rPr>
              <a:t>رزوقي</a:t>
            </a:r>
            <a:r>
              <a:rPr lang="ar-IQ" b="1" dirty="0" smtClean="0">
                <a:cs typeface="+mj-cs"/>
              </a:rPr>
              <a:t> الاعجم</a:t>
            </a:r>
            <a:endParaRPr lang="ar-SA" b="1" dirty="0">
              <a:cs typeface="+mj-cs"/>
            </a:endParaRPr>
          </a:p>
        </p:txBody>
      </p:sp>
    </p:spTree>
    <p:extLst>
      <p:ext uri="{BB962C8B-B14F-4D97-AF65-F5344CB8AC3E}">
        <p14:creationId xmlns:p14="http://schemas.microsoft.com/office/powerpoint/2010/main" val="26975818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السلوك المرضي وطرق العلاج </a:t>
            </a:r>
            <a:endParaRPr lang="ar-SA" dirty="0"/>
          </a:p>
        </p:txBody>
      </p:sp>
      <p:sp>
        <p:nvSpPr>
          <p:cNvPr id="3" name="عنصر نائب للمحتوى 2"/>
          <p:cNvSpPr>
            <a:spLocks noGrp="1"/>
          </p:cNvSpPr>
          <p:nvPr>
            <p:ph sz="quarter" idx="1"/>
          </p:nvPr>
        </p:nvSpPr>
        <p:spPr/>
        <p:txBody>
          <a:bodyPr>
            <a:normAutofit fontScale="92500" lnSpcReduction="20000"/>
          </a:bodyPr>
          <a:lstStyle/>
          <a:p>
            <a:r>
              <a:rPr lang="ar-IQ" dirty="0" smtClean="0"/>
              <a:t>يرجع فرويد ظهور السلوك المرضي الى الكبت اللاشعوري الناجم عن صراع الذات مع العالم الخارجي اي الصراع بين الانا والانا العليا وكذلك الصراع بين الهو والانا . ويرى فرويد ان العصاب ينشأ في مرحلة الطفولة وان اعراضه قد تتأخر في الظهور حتى يحدث ترسيب عن طريق ضغط او ازمة جنسية وبذلك ينشط الاضطراب المكبوت ويحاول العودة الى الشعور مكوناً الاعراض المرضية وتفسيراً لذلك يقول فرويد (ان الطفل  هو اب للرجل) .</a:t>
            </a:r>
          </a:p>
          <a:p>
            <a:r>
              <a:rPr lang="ar-IQ" dirty="0" smtClean="0"/>
              <a:t>ويمكن ان ينتج سوء التوافق لدى الفرد اذا كانت الانا الاعلى ضعيفة مما يؤدي الى اندفاع الهو </a:t>
            </a:r>
            <a:r>
              <a:rPr lang="ar-IQ" dirty="0" err="1" smtClean="0"/>
              <a:t>لأشباع</a:t>
            </a:r>
            <a:r>
              <a:rPr lang="ar-IQ" dirty="0" smtClean="0"/>
              <a:t> حاجاته وغرائزه بطرق لا اخلاقية دون رادع لها من الانا الاعلى </a:t>
            </a:r>
            <a:endParaRPr lang="ar-SA" dirty="0"/>
          </a:p>
        </p:txBody>
      </p:sp>
    </p:spTree>
    <p:extLst>
      <p:ext uri="{BB962C8B-B14F-4D97-AF65-F5344CB8AC3E}">
        <p14:creationId xmlns:p14="http://schemas.microsoft.com/office/powerpoint/2010/main" val="2660064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اساليب العلاج والتحليل النفسي</a:t>
            </a:r>
            <a:endParaRPr lang="ar-SA" dirty="0"/>
          </a:p>
        </p:txBody>
      </p:sp>
      <p:sp>
        <p:nvSpPr>
          <p:cNvPr id="3" name="عنصر نائب للمحتوى 2"/>
          <p:cNvSpPr>
            <a:spLocks noGrp="1"/>
          </p:cNvSpPr>
          <p:nvPr>
            <p:ph sz="quarter" idx="1"/>
          </p:nvPr>
        </p:nvSpPr>
        <p:spPr/>
        <p:txBody>
          <a:bodyPr/>
          <a:lstStyle/>
          <a:p>
            <a:pPr marL="0" indent="0">
              <a:buNone/>
            </a:pPr>
            <a:r>
              <a:rPr lang="ar-IQ" dirty="0" smtClean="0"/>
              <a:t>يستخدم العلاج التحليلي الطرق الاتية في العلاج:</a:t>
            </a:r>
          </a:p>
          <a:p>
            <a:r>
              <a:rPr lang="ar-IQ" dirty="0" smtClean="0"/>
              <a:t>التداعي الحر </a:t>
            </a:r>
          </a:p>
          <a:p>
            <a:r>
              <a:rPr lang="ar-IQ" dirty="0" smtClean="0"/>
              <a:t>تحليل التحويل</a:t>
            </a:r>
          </a:p>
          <a:p>
            <a:r>
              <a:rPr lang="ar-IQ" dirty="0" smtClean="0"/>
              <a:t>تحليل المقاومة</a:t>
            </a:r>
          </a:p>
          <a:p>
            <a:r>
              <a:rPr lang="ar-IQ" dirty="0" smtClean="0"/>
              <a:t>تحليل الاحلام</a:t>
            </a:r>
          </a:p>
          <a:p>
            <a:r>
              <a:rPr lang="ar-IQ" dirty="0" smtClean="0"/>
              <a:t>التفسير ( التحليل)</a:t>
            </a:r>
          </a:p>
          <a:p>
            <a:endParaRPr lang="ar-IQ" dirty="0" smtClean="0"/>
          </a:p>
          <a:p>
            <a:endParaRPr lang="ar-IQ" dirty="0" smtClean="0"/>
          </a:p>
          <a:p>
            <a:endParaRPr lang="ar-SA" dirty="0"/>
          </a:p>
        </p:txBody>
      </p:sp>
    </p:spTree>
    <p:extLst>
      <p:ext uri="{BB962C8B-B14F-4D97-AF65-F5344CB8AC3E}">
        <p14:creationId xmlns:p14="http://schemas.microsoft.com/office/powerpoint/2010/main" val="3394709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دور المرشد في نظرية فرويد</a:t>
            </a:r>
            <a:endParaRPr lang="ar-SA" dirty="0"/>
          </a:p>
        </p:txBody>
      </p:sp>
      <p:sp>
        <p:nvSpPr>
          <p:cNvPr id="3" name="عنصر نائب للمحتوى 2"/>
          <p:cNvSpPr>
            <a:spLocks noGrp="1"/>
          </p:cNvSpPr>
          <p:nvPr>
            <p:ph sz="quarter" idx="1"/>
          </p:nvPr>
        </p:nvSpPr>
        <p:spPr/>
        <p:txBody>
          <a:bodyPr/>
          <a:lstStyle/>
          <a:p>
            <a:r>
              <a:rPr lang="ar-IQ" dirty="0" smtClean="0"/>
              <a:t>يتركز دور المرشد في مساعدة العميل في الحصول على الحرية في الحب والعمل واللعب ومساعدته في الحصول على ادراك الذات واقامة علاقات شخصية فعالة ولا يتحقق ذلك الا بإقامة علاقة مهنية بين المرشد والعميل . وعلى المعالج تقديم المساندة الانفعالية للعميل بإتاحة فرصة للتنفيس الانفعالي مما يخفف من توتره ويمهد الطريق للاستبصار وعليه ان يقدم ايضاً المساندة العقلية عن طريق اعطاء المسترشد الفرصة لمناقشة مشكلاته بصورة موضوعية .</a:t>
            </a:r>
            <a:endParaRPr lang="ar-SA" dirty="0"/>
          </a:p>
        </p:txBody>
      </p:sp>
    </p:spTree>
    <p:extLst>
      <p:ext uri="{BB962C8B-B14F-4D97-AF65-F5344CB8AC3E}">
        <p14:creationId xmlns:p14="http://schemas.microsoft.com/office/powerpoint/2010/main" val="1432116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التطبيقات الارشادية لنظرية التحليل النفسي</a:t>
            </a:r>
            <a:endParaRPr lang="ar-SA" dirty="0"/>
          </a:p>
        </p:txBody>
      </p:sp>
      <p:sp>
        <p:nvSpPr>
          <p:cNvPr id="3" name="عنصر نائب للمحتوى 2"/>
          <p:cNvSpPr>
            <a:spLocks noGrp="1"/>
          </p:cNvSpPr>
          <p:nvPr>
            <p:ph sz="quarter" idx="1"/>
          </p:nvPr>
        </p:nvSpPr>
        <p:spPr/>
        <p:txBody>
          <a:bodyPr/>
          <a:lstStyle/>
          <a:p>
            <a:r>
              <a:rPr lang="ar-IQ" dirty="0" smtClean="0"/>
              <a:t>يزود التحليل النفسي المرشدين باطار عمل مفاهيمي للسلوك الانساني</a:t>
            </a:r>
          </a:p>
          <a:p>
            <a:r>
              <a:rPr lang="ar-IQ" dirty="0" smtClean="0"/>
              <a:t>فهم مقاومة المسترشدين من الطلاب للإرشاد</a:t>
            </a:r>
          </a:p>
          <a:p>
            <a:r>
              <a:rPr lang="ar-IQ" dirty="0" smtClean="0"/>
              <a:t>فهم قيمة ودور التحويل الذي يظهره المسترشد للمرشد المدرسي</a:t>
            </a:r>
          </a:p>
          <a:p>
            <a:r>
              <a:rPr lang="ar-IQ" dirty="0" smtClean="0"/>
              <a:t>فهم كيفية عمل الدفاعات القوية للانا في كل من العلاقات الارشادية او في مواقف الحياة اليومية  </a:t>
            </a:r>
            <a:endParaRPr lang="ar-SA" dirty="0"/>
          </a:p>
        </p:txBody>
      </p:sp>
    </p:spTree>
    <p:extLst>
      <p:ext uri="{BB962C8B-B14F-4D97-AF65-F5344CB8AC3E}">
        <p14:creationId xmlns:p14="http://schemas.microsoft.com/office/powerpoint/2010/main" val="24965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نظرية الارشاد الفردي (</a:t>
            </a:r>
            <a:r>
              <a:rPr lang="ar-IQ" dirty="0" err="1" smtClean="0"/>
              <a:t>ادلر</a:t>
            </a:r>
            <a:r>
              <a:rPr lang="ar-IQ" dirty="0" smtClean="0"/>
              <a:t>)</a:t>
            </a:r>
            <a:endParaRPr lang="ar-SA" dirty="0"/>
          </a:p>
        </p:txBody>
      </p:sp>
      <p:sp>
        <p:nvSpPr>
          <p:cNvPr id="3" name="عنصر نائب للمحتوى 2"/>
          <p:cNvSpPr>
            <a:spLocks noGrp="1"/>
          </p:cNvSpPr>
          <p:nvPr>
            <p:ph sz="quarter" idx="1"/>
          </p:nvPr>
        </p:nvSpPr>
        <p:spPr/>
        <p:txBody>
          <a:bodyPr>
            <a:normAutofit fontScale="92500" lnSpcReduction="20000"/>
          </a:bodyPr>
          <a:lstStyle/>
          <a:p>
            <a:pPr marL="0" indent="0">
              <a:buNone/>
            </a:pPr>
            <a:r>
              <a:rPr lang="ar-IQ" dirty="0" smtClean="0"/>
              <a:t>المفاهيم الاساسية التي تقوم عليها نظرية </a:t>
            </a:r>
            <a:r>
              <a:rPr lang="ar-IQ" dirty="0" err="1" smtClean="0"/>
              <a:t>ادلر</a:t>
            </a:r>
            <a:r>
              <a:rPr lang="ar-IQ" dirty="0" smtClean="0"/>
              <a:t>:</a:t>
            </a:r>
          </a:p>
          <a:p>
            <a:r>
              <a:rPr lang="ar-IQ" dirty="0" smtClean="0"/>
              <a:t>التدليل</a:t>
            </a:r>
          </a:p>
          <a:p>
            <a:r>
              <a:rPr lang="ar-IQ" dirty="0" smtClean="0"/>
              <a:t>الاهمال</a:t>
            </a:r>
          </a:p>
          <a:p>
            <a:r>
              <a:rPr lang="ar-IQ" dirty="0" smtClean="0"/>
              <a:t>عوامل والدية اخرى</a:t>
            </a:r>
          </a:p>
          <a:p>
            <a:r>
              <a:rPr lang="ar-IQ" dirty="0" smtClean="0"/>
              <a:t>النقص العضوي والتعويض</a:t>
            </a:r>
          </a:p>
          <a:p>
            <a:r>
              <a:rPr lang="ar-IQ" dirty="0" smtClean="0"/>
              <a:t>ترتيب الميلاد</a:t>
            </a:r>
          </a:p>
          <a:p>
            <a:r>
              <a:rPr lang="ar-IQ" dirty="0" smtClean="0"/>
              <a:t>اسلوب الحياة</a:t>
            </a:r>
          </a:p>
          <a:p>
            <a:r>
              <a:rPr lang="ar-IQ" dirty="0" smtClean="0"/>
              <a:t>الكفاح من اجل التفوق( السيطرة)</a:t>
            </a:r>
          </a:p>
          <a:p>
            <a:r>
              <a:rPr lang="ar-IQ" dirty="0" smtClean="0"/>
              <a:t>الاهتمام الاجتماعي</a:t>
            </a:r>
            <a:endParaRPr lang="ar-SA" dirty="0"/>
          </a:p>
        </p:txBody>
      </p:sp>
    </p:spTree>
    <p:extLst>
      <p:ext uri="{BB962C8B-B14F-4D97-AF65-F5344CB8AC3E}">
        <p14:creationId xmlns:p14="http://schemas.microsoft.com/office/powerpoint/2010/main" val="2881925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اهداف الارشاد </a:t>
            </a:r>
            <a:r>
              <a:rPr lang="ar-IQ" dirty="0" err="1" smtClean="0"/>
              <a:t>الادلري</a:t>
            </a:r>
            <a:r>
              <a:rPr lang="ar-IQ" dirty="0" smtClean="0"/>
              <a:t> واساليبه</a:t>
            </a:r>
            <a:endParaRPr lang="ar-SA" dirty="0"/>
          </a:p>
        </p:txBody>
      </p:sp>
      <p:sp>
        <p:nvSpPr>
          <p:cNvPr id="3" name="عنصر نائب للمحتوى 2"/>
          <p:cNvSpPr>
            <a:spLocks noGrp="1"/>
          </p:cNvSpPr>
          <p:nvPr>
            <p:ph sz="quarter" idx="1"/>
          </p:nvPr>
        </p:nvSpPr>
        <p:spPr/>
        <p:txBody>
          <a:bodyPr>
            <a:normAutofit fontScale="92500" lnSpcReduction="20000"/>
          </a:bodyPr>
          <a:lstStyle/>
          <a:p>
            <a:r>
              <a:rPr lang="ar-IQ" dirty="0" smtClean="0"/>
              <a:t>تعزيز الاهتمام الاجتماعي</a:t>
            </a:r>
          </a:p>
          <a:p>
            <a:r>
              <a:rPr lang="ar-IQ" dirty="0" smtClean="0"/>
              <a:t>مساعدة المسترشد في التغلب على مشاعر النقص وعدم الشجاعة</a:t>
            </a:r>
          </a:p>
          <a:p>
            <a:r>
              <a:rPr lang="ar-IQ" dirty="0" smtClean="0"/>
              <a:t>تعديل اهداف المسترشد ووجهات نظره مما يساعد في تغيير نمط حياته</a:t>
            </a:r>
          </a:p>
          <a:p>
            <a:r>
              <a:rPr lang="ar-IQ" dirty="0" smtClean="0"/>
              <a:t>تغيير الدوافع الخطأ</a:t>
            </a:r>
          </a:p>
          <a:p>
            <a:r>
              <a:rPr lang="ar-IQ" dirty="0" smtClean="0"/>
              <a:t>مساعدة المسترشد على الاحساس بمساواته بالأخرين</a:t>
            </a:r>
          </a:p>
          <a:p>
            <a:r>
              <a:rPr lang="ar-IQ" dirty="0" smtClean="0"/>
              <a:t>مساعدة الناس كي يصبحوا اعضاء مسهمين في مجتمعهم</a:t>
            </a:r>
          </a:p>
          <a:p>
            <a:pPr marL="0" indent="0">
              <a:buNone/>
            </a:pPr>
            <a:r>
              <a:rPr lang="ar-IQ" dirty="0" smtClean="0"/>
              <a:t>الاساليب </a:t>
            </a:r>
          </a:p>
          <a:p>
            <a:pPr marL="0" indent="0">
              <a:buNone/>
            </a:pPr>
            <a:r>
              <a:rPr lang="ar-IQ" dirty="0" smtClean="0"/>
              <a:t>ـــــــــــــــــ: 1-التشجيع  2-طرح السؤال 3-المتناقضات المتعمدة 4-المواجهة</a:t>
            </a:r>
            <a:endParaRPr lang="ar-SA" dirty="0"/>
          </a:p>
        </p:txBody>
      </p:sp>
    </p:spTree>
    <p:extLst>
      <p:ext uri="{BB962C8B-B14F-4D97-AF65-F5344CB8AC3E}">
        <p14:creationId xmlns:p14="http://schemas.microsoft.com/office/powerpoint/2010/main" val="552500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وجهة نظر </a:t>
            </a:r>
            <a:r>
              <a:rPr lang="ar-IQ" dirty="0" err="1" smtClean="0"/>
              <a:t>ادلر</a:t>
            </a:r>
            <a:r>
              <a:rPr lang="ar-IQ" dirty="0" smtClean="0"/>
              <a:t> في الانسان وفي السلوك المرضي</a:t>
            </a:r>
            <a:endParaRPr lang="ar-SA" dirty="0"/>
          </a:p>
        </p:txBody>
      </p:sp>
      <p:sp>
        <p:nvSpPr>
          <p:cNvPr id="3" name="عنصر نائب للمحتوى 2"/>
          <p:cNvSpPr>
            <a:spLocks noGrp="1"/>
          </p:cNvSpPr>
          <p:nvPr>
            <p:ph sz="quarter" idx="1"/>
          </p:nvPr>
        </p:nvSpPr>
        <p:spPr/>
        <p:txBody>
          <a:bodyPr>
            <a:normAutofit fontScale="85000" lnSpcReduction="20000"/>
          </a:bodyPr>
          <a:lstStyle/>
          <a:p>
            <a:pPr marL="0" indent="0">
              <a:buNone/>
            </a:pPr>
            <a:r>
              <a:rPr lang="ar-IQ" dirty="0" smtClean="0"/>
              <a:t>رأي </a:t>
            </a:r>
            <a:r>
              <a:rPr lang="ar-IQ" dirty="0" err="1" smtClean="0"/>
              <a:t>ادلر</a:t>
            </a:r>
            <a:r>
              <a:rPr lang="ar-IQ" dirty="0" smtClean="0"/>
              <a:t> في الانسان:</a:t>
            </a:r>
          </a:p>
          <a:p>
            <a:r>
              <a:rPr lang="ar-IQ" dirty="0" smtClean="0"/>
              <a:t>للإنسان ميول فطرية للارتباط بالأخرين</a:t>
            </a:r>
          </a:p>
          <a:p>
            <a:r>
              <a:rPr lang="ar-IQ" dirty="0" smtClean="0"/>
              <a:t>اكد على العوامل الاجتماعية اكثر من العوامل البيولوجية</a:t>
            </a:r>
          </a:p>
          <a:p>
            <a:r>
              <a:rPr lang="ar-IQ" dirty="0" smtClean="0"/>
              <a:t>الكائنات لا تتشكل بالوراثة والبيئة فقط بل لديها القدرة على التفسير والتأثير وخلق الاحداث</a:t>
            </a:r>
          </a:p>
          <a:p>
            <a:r>
              <a:rPr lang="ar-IQ" dirty="0" smtClean="0"/>
              <a:t>الشعور هو محور الشخصية </a:t>
            </a:r>
          </a:p>
          <a:p>
            <a:r>
              <a:rPr lang="ar-IQ" dirty="0" smtClean="0"/>
              <a:t>الظروف البيئية والبيولوجية تحد من قدرتنا على الاختيار </a:t>
            </a:r>
          </a:p>
          <a:p>
            <a:pPr marL="0" indent="0">
              <a:buNone/>
            </a:pPr>
            <a:r>
              <a:rPr lang="ar-IQ" dirty="0" smtClean="0"/>
              <a:t>رأي </a:t>
            </a:r>
            <a:r>
              <a:rPr lang="ar-IQ" dirty="0" err="1" smtClean="0"/>
              <a:t>ادلر</a:t>
            </a:r>
            <a:r>
              <a:rPr lang="ar-IQ" dirty="0" smtClean="0"/>
              <a:t> في السلوك المرضي:</a:t>
            </a:r>
          </a:p>
          <a:p>
            <a:pPr marL="0" indent="0">
              <a:buNone/>
            </a:pPr>
            <a:r>
              <a:rPr lang="ar-IQ" dirty="0" smtClean="0"/>
              <a:t>لا ينظر المرشد </a:t>
            </a:r>
            <a:r>
              <a:rPr lang="ar-IQ" dirty="0" err="1" smtClean="0"/>
              <a:t>الادلري</a:t>
            </a:r>
            <a:r>
              <a:rPr lang="ar-IQ" dirty="0" smtClean="0"/>
              <a:t> الى المسترشد على انه مريض فهو يعيش في المجتمع بشكل عادي لكن اهدافه بحاجة الى اعادة تعلم ويعتقدون ان الناس يطلبون الارشاد لان الاهتمام الاجتماعي لديهم يكون منخفض .</a:t>
            </a:r>
            <a:endParaRPr lang="ar-SA" dirty="0"/>
          </a:p>
        </p:txBody>
      </p:sp>
    </p:spTree>
    <p:extLst>
      <p:ext uri="{BB962C8B-B14F-4D97-AF65-F5344CB8AC3E}">
        <p14:creationId xmlns:p14="http://schemas.microsoft.com/office/powerpoint/2010/main" val="35984270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العملية العلاجية ودور المرشد عند </a:t>
            </a:r>
            <a:r>
              <a:rPr lang="ar-IQ" dirty="0" err="1" smtClean="0"/>
              <a:t>ادلر</a:t>
            </a:r>
            <a:r>
              <a:rPr lang="ar-IQ" dirty="0" smtClean="0"/>
              <a:t> </a:t>
            </a:r>
            <a:endParaRPr lang="ar-SA" dirty="0"/>
          </a:p>
        </p:txBody>
      </p:sp>
      <p:sp>
        <p:nvSpPr>
          <p:cNvPr id="3" name="عنصر نائب للمحتوى 2"/>
          <p:cNvSpPr>
            <a:spLocks noGrp="1"/>
          </p:cNvSpPr>
          <p:nvPr>
            <p:ph sz="quarter" idx="1"/>
          </p:nvPr>
        </p:nvSpPr>
        <p:spPr/>
        <p:txBody>
          <a:bodyPr>
            <a:normAutofit fontScale="70000" lnSpcReduction="20000"/>
          </a:bodyPr>
          <a:lstStyle/>
          <a:p>
            <a:pPr marL="0" indent="0">
              <a:buNone/>
            </a:pPr>
            <a:r>
              <a:rPr lang="ar-IQ" dirty="0" smtClean="0"/>
              <a:t>العملية العلاجية تركز على الاتي:</a:t>
            </a:r>
          </a:p>
          <a:p>
            <a:r>
              <a:rPr lang="ar-IQ" dirty="0" smtClean="0"/>
              <a:t>اهمية النظر الى اهداف الحياة مع التركيز على اتجاهها</a:t>
            </a:r>
          </a:p>
          <a:p>
            <a:r>
              <a:rPr lang="ar-IQ" dirty="0" smtClean="0"/>
              <a:t>التركيز على الخبرات الاسرية المبكرة للمسترشد</a:t>
            </a:r>
          </a:p>
          <a:p>
            <a:r>
              <a:rPr lang="ar-IQ" dirty="0" smtClean="0"/>
              <a:t>الاستخدام التحليلي للذكريات المبكرة</a:t>
            </a:r>
          </a:p>
          <a:p>
            <a:r>
              <a:rPr lang="ar-IQ" dirty="0" smtClean="0"/>
              <a:t>الحاجة الى فهم الاخطاء الجوهرية وتوجيهها</a:t>
            </a:r>
          </a:p>
          <a:p>
            <a:r>
              <a:rPr lang="ar-IQ" dirty="0" smtClean="0"/>
              <a:t>وضع خطة عمل لمساعدة المسترشد في التغير </a:t>
            </a:r>
          </a:p>
          <a:p>
            <a:r>
              <a:rPr lang="ar-IQ" dirty="0" smtClean="0"/>
              <a:t>التأكيد على العلاقة التنسيقية بين المرشد والمسترشد</a:t>
            </a:r>
          </a:p>
          <a:p>
            <a:r>
              <a:rPr lang="ar-IQ" dirty="0" smtClean="0"/>
              <a:t>التأكيد على التشجيع اثناء العملية الارشادية</a:t>
            </a:r>
          </a:p>
          <a:p>
            <a:pPr marL="0" indent="0">
              <a:buNone/>
            </a:pPr>
            <a:r>
              <a:rPr lang="ar-IQ" dirty="0" smtClean="0"/>
              <a:t>دور المرشد</a:t>
            </a:r>
          </a:p>
          <a:p>
            <a:pPr marL="0" indent="0">
              <a:buNone/>
            </a:pPr>
            <a:r>
              <a:rPr lang="ar-IQ" dirty="0" smtClean="0"/>
              <a:t>ــــــــــــــــــ: 1-مساعدة المسترشد في تحديد اهدافه</a:t>
            </a:r>
          </a:p>
          <a:p>
            <a:pPr marL="0" indent="0">
              <a:buNone/>
            </a:pPr>
            <a:r>
              <a:rPr lang="ar-IQ" dirty="0" smtClean="0"/>
              <a:t>2-تحديد المعوقات التي حالت بينه وبين تحقيق اهدافه</a:t>
            </a:r>
          </a:p>
          <a:p>
            <a:pPr marL="0" indent="0">
              <a:buNone/>
            </a:pPr>
            <a:r>
              <a:rPr lang="ar-IQ" dirty="0" smtClean="0"/>
              <a:t>3-امكانية التعاقد بين الاثنين على تحقيق وانجاز الاهداف المخطط لها</a:t>
            </a:r>
          </a:p>
          <a:p>
            <a:pPr marL="0" indent="0">
              <a:buNone/>
            </a:pPr>
            <a:r>
              <a:rPr lang="ar-IQ" dirty="0" smtClean="0"/>
              <a:t>4-بناء الثقة واستثارة الشجاعة التي تعني الارادة في العمل</a:t>
            </a:r>
          </a:p>
          <a:p>
            <a:endParaRPr lang="ar-SA" dirty="0"/>
          </a:p>
        </p:txBody>
      </p:sp>
    </p:spTree>
    <p:extLst>
      <p:ext uri="{BB962C8B-B14F-4D97-AF65-F5344CB8AC3E}">
        <p14:creationId xmlns:p14="http://schemas.microsoft.com/office/powerpoint/2010/main" val="1809343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نظرية التحليل التفاعلي ( بيرن )</a:t>
            </a:r>
            <a:endParaRPr lang="ar-SA" dirty="0"/>
          </a:p>
        </p:txBody>
      </p:sp>
      <p:sp>
        <p:nvSpPr>
          <p:cNvPr id="3" name="عنصر نائب للمحتوى 2"/>
          <p:cNvSpPr>
            <a:spLocks noGrp="1"/>
          </p:cNvSpPr>
          <p:nvPr>
            <p:ph sz="quarter" idx="1"/>
          </p:nvPr>
        </p:nvSpPr>
        <p:spPr/>
        <p:txBody>
          <a:bodyPr>
            <a:normAutofit fontScale="77500" lnSpcReduction="20000"/>
          </a:bodyPr>
          <a:lstStyle/>
          <a:p>
            <a:pPr marL="0" indent="0">
              <a:buNone/>
            </a:pPr>
            <a:r>
              <a:rPr lang="ar-IQ" dirty="0" smtClean="0"/>
              <a:t>بناء الشخصية وتطورها</a:t>
            </a:r>
          </a:p>
          <a:p>
            <a:pPr marL="0" indent="0">
              <a:buNone/>
            </a:pPr>
            <a:r>
              <a:rPr lang="ar-IQ" dirty="0" smtClean="0"/>
              <a:t>ـــــــــــــــــــــــــــــــــــ:تتكون الشخصية من ثلاث حالات :</a:t>
            </a:r>
          </a:p>
          <a:p>
            <a:pPr marL="0" indent="0">
              <a:buNone/>
            </a:pPr>
            <a:r>
              <a:rPr lang="ar-IQ" dirty="0" smtClean="0"/>
              <a:t>1-حالة الانا (الاب)</a:t>
            </a:r>
          </a:p>
          <a:p>
            <a:pPr marL="0" indent="0">
              <a:buNone/>
            </a:pPr>
            <a:r>
              <a:rPr lang="ar-IQ" dirty="0" smtClean="0"/>
              <a:t>2-حالة الانا(الراشد)</a:t>
            </a:r>
          </a:p>
          <a:p>
            <a:pPr marL="0" indent="0">
              <a:buNone/>
            </a:pPr>
            <a:r>
              <a:rPr lang="ar-IQ" dirty="0" smtClean="0"/>
              <a:t>3-حالة الانا(الطفل)</a:t>
            </a:r>
            <a:endParaRPr lang="ar-IQ" dirty="0"/>
          </a:p>
          <a:p>
            <a:pPr marL="0" indent="0">
              <a:buNone/>
            </a:pPr>
            <a:r>
              <a:rPr lang="ar-IQ" dirty="0" smtClean="0"/>
              <a:t>تعد هذه النظرية الانسان ايجابي وغير مقيد في سلوكه وقادر على ان يتغلب على التحديات والظروف التي </a:t>
            </a:r>
            <a:r>
              <a:rPr lang="ar-IQ" dirty="0" err="1" smtClean="0"/>
              <a:t>تعيقه</a:t>
            </a:r>
            <a:r>
              <a:rPr lang="ar-IQ" dirty="0" smtClean="0"/>
              <a:t> . ويرى بيرن ان الجوع النفسي هو الذي يدفع الناس الى انماط السلوك فالناس يولدون امراء واميرات ثم بتأثير الوالدين يتحولون الى ضفادع وهناك ثلاث حاجات اساسية هي : </a:t>
            </a:r>
          </a:p>
          <a:p>
            <a:pPr marL="0" indent="0">
              <a:buNone/>
            </a:pPr>
            <a:r>
              <a:rPr lang="ar-IQ" dirty="0" smtClean="0"/>
              <a:t>1-الجوع او الاشتهاء المثير</a:t>
            </a:r>
          </a:p>
          <a:p>
            <a:pPr marL="0" indent="0">
              <a:buNone/>
            </a:pPr>
            <a:r>
              <a:rPr lang="ar-IQ" dirty="0" smtClean="0"/>
              <a:t>2-الجوع الانشائي او التنظيمي</a:t>
            </a:r>
          </a:p>
          <a:p>
            <a:pPr marL="0" indent="0">
              <a:buNone/>
            </a:pPr>
            <a:r>
              <a:rPr lang="ar-IQ" dirty="0" smtClean="0"/>
              <a:t>3-الجوع </a:t>
            </a:r>
            <a:r>
              <a:rPr lang="ar-IQ" dirty="0" err="1" smtClean="0"/>
              <a:t>الموقفي</a:t>
            </a:r>
            <a:endParaRPr lang="ar-IQ" dirty="0" smtClean="0"/>
          </a:p>
          <a:p>
            <a:pPr marL="0" indent="0">
              <a:buNone/>
            </a:pPr>
            <a:endParaRPr lang="ar-IQ" dirty="0"/>
          </a:p>
        </p:txBody>
      </p:sp>
    </p:spTree>
    <p:extLst>
      <p:ext uri="{BB962C8B-B14F-4D97-AF65-F5344CB8AC3E}">
        <p14:creationId xmlns:p14="http://schemas.microsoft.com/office/powerpoint/2010/main" val="1285239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نظرية التحليل التفاعلي(بيرن)</a:t>
            </a:r>
            <a:endParaRPr lang="ar-SA" dirty="0"/>
          </a:p>
        </p:txBody>
      </p:sp>
      <p:sp>
        <p:nvSpPr>
          <p:cNvPr id="3" name="عنصر نائب للمحتوى 2"/>
          <p:cNvSpPr>
            <a:spLocks noGrp="1"/>
          </p:cNvSpPr>
          <p:nvPr>
            <p:ph sz="quarter" idx="1"/>
          </p:nvPr>
        </p:nvSpPr>
        <p:spPr/>
        <p:txBody>
          <a:bodyPr>
            <a:normAutofit fontScale="85000" lnSpcReduction="20000"/>
          </a:bodyPr>
          <a:lstStyle/>
          <a:p>
            <a:pPr marL="0" indent="0">
              <a:buNone/>
            </a:pPr>
            <a:r>
              <a:rPr lang="ar-IQ" dirty="0" smtClean="0"/>
              <a:t>التفاعل عند بيرن : </a:t>
            </a:r>
          </a:p>
          <a:p>
            <a:r>
              <a:rPr lang="ar-IQ" dirty="0" smtClean="0"/>
              <a:t>التفاعل التكاملي</a:t>
            </a:r>
          </a:p>
          <a:p>
            <a:r>
              <a:rPr lang="ar-IQ" dirty="0" smtClean="0"/>
              <a:t>التفاعل المتقاطع</a:t>
            </a:r>
          </a:p>
          <a:p>
            <a:r>
              <a:rPr lang="ar-IQ" dirty="0" smtClean="0"/>
              <a:t>التفاعل المبطن</a:t>
            </a:r>
          </a:p>
          <a:p>
            <a:pPr marL="0" indent="0">
              <a:buNone/>
            </a:pPr>
            <a:r>
              <a:rPr lang="ar-IQ" dirty="0" smtClean="0"/>
              <a:t>اساليب الارشاد:</a:t>
            </a:r>
          </a:p>
          <a:p>
            <a:pPr marL="0" indent="0">
              <a:buNone/>
            </a:pPr>
            <a:r>
              <a:rPr lang="ar-IQ" dirty="0" smtClean="0"/>
              <a:t>1-التعاقد</a:t>
            </a:r>
          </a:p>
          <a:p>
            <a:pPr marL="0" indent="0">
              <a:buNone/>
            </a:pPr>
            <a:r>
              <a:rPr lang="ar-IQ" dirty="0" smtClean="0"/>
              <a:t>2-تحليل التركيب</a:t>
            </a:r>
          </a:p>
          <a:p>
            <a:pPr marL="0" indent="0">
              <a:buNone/>
            </a:pPr>
            <a:r>
              <a:rPr lang="ar-IQ" dirty="0" smtClean="0"/>
              <a:t>3-تحليل الوظيفة</a:t>
            </a:r>
          </a:p>
          <a:p>
            <a:pPr marL="0" indent="0">
              <a:buNone/>
            </a:pPr>
            <a:r>
              <a:rPr lang="ar-IQ" dirty="0" smtClean="0"/>
              <a:t>4-تحليل الالعاب</a:t>
            </a:r>
          </a:p>
          <a:p>
            <a:pPr marL="0" indent="0">
              <a:buNone/>
            </a:pPr>
            <a:r>
              <a:rPr lang="ar-IQ" dirty="0" smtClean="0"/>
              <a:t>5-تحليل المخطوطة</a:t>
            </a:r>
          </a:p>
          <a:p>
            <a:pPr marL="0" indent="0">
              <a:buNone/>
            </a:pPr>
            <a:endParaRPr lang="ar-IQ" dirty="0" smtClean="0"/>
          </a:p>
          <a:p>
            <a:pPr marL="0" indent="0">
              <a:buNone/>
            </a:pPr>
            <a:endParaRPr lang="ar-SA" dirty="0"/>
          </a:p>
        </p:txBody>
      </p:sp>
    </p:spTree>
    <p:extLst>
      <p:ext uri="{BB962C8B-B14F-4D97-AF65-F5344CB8AC3E}">
        <p14:creationId xmlns:p14="http://schemas.microsoft.com/office/powerpoint/2010/main" val="2984408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النظرية</a:t>
            </a:r>
            <a:endParaRPr lang="ar-SA" dirty="0"/>
          </a:p>
        </p:txBody>
      </p:sp>
      <p:sp>
        <p:nvSpPr>
          <p:cNvPr id="3" name="عنصر نائب للمحتوى 2"/>
          <p:cNvSpPr>
            <a:spLocks noGrp="1"/>
          </p:cNvSpPr>
          <p:nvPr>
            <p:ph sz="quarter" idx="1"/>
          </p:nvPr>
        </p:nvSpPr>
        <p:spPr/>
        <p:txBody>
          <a:bodyPr>
            <a:normAutofit/>
          </a:bodyPr>
          <a:lstStyle/>
          <a:p>
            <a:pPr marL="0" indent="0">
              <a:buNone/>
            </a:pPr>
            <a:r>
              <a:rPr lang="ar-IQ" dirty="0" smtClean="0"/>
              <a:t>التعريف:-هي طريقة منظمة لرؤية العملية الارشادية تساعد المرشد على توجيه سلوك المسترشد وتساعد العاملين في مجال الارشاد من ناحية اخرى .</a:t>
            </a:r>
          </a:p>
          <a:p>
            <a:pPr marL="0" indent="0">
              <a:buNone/>
            </a:pPr>
            <a:r>
              <a:rPr lang="ar-IQ" dirty="0" smtClean="0"/>
              <a:t>لها ثلاث وظائف :</a:t>
            </a:r>
          </a:p>
          <a:p>
            <a:r>
              <a:rPr lang="ar-IQ" dirty="0" smtClean="0"/>
              <a:t>تزويد المرشدين بالأساليب الارشادية المناسبة</a:t>
            </a:r>
          </a:p>
          <a:p>
            <a:r>
              <a:rPr lang="ar-IQ" dirty="0" smtClean="0"/>
              <a:t>تزويد المرشدين بالمفاهيم التي تعد اطاراً مرجعياً لفهم النمو الانساني والعملية الارشادية</a:t>
            </a:r>
          </a:p>
          <a:p>
            <a:r>
              <a:rPr lang="ar-IQ" dirty="0" smtClean="0"/>
              <a:t>مساعدة المرشدين في اجراء البحوث العملية وصياغة فروضها </a:t>
            </a:r>
            <a:endParaRPr lang="ar-SA" dirty="0"/>
          </a:p>
        </p:txBody>
      </p:sp>
    </p:spTree>
    <p:extLst>
      <p:ext uri="{BB962C8B-B14F-4D97-AF65-F5344CB8AC3E}">
        <p14:creationId xmlns:p14="http://schemas.microsoft.com/office/powerpoint/2010/main" val="13467869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نظرية التحليل التفاعلي</a:t>
            </a:r>
            <a:endParaRPr lang="ar-SA" dirty="0"/>
          </a:p>
        </p:txBody>
      </p:sp>
      <p:sp>
        <p:nvSpPr>
          <p:cNvPr id="3" name="عنصر نائب للمحتوى 2"/>
          <p:cNvSpPr>
            <a:spLocks noGrp="1"/>
          </p:cNvSpPr>
          <p:nvPr>
            <p:ph sz="quarter" idx="1"/>
          </p:nvPr>
        </p:nvSpPr>
        <p:spPr/>
        <p:txBody>
          <a:bodyPr/>
          <a:lstStyle/>
          <a:p>
            <a:pPr marL="0" indent="0">
              <a:buNone/>
            </a:pPr>
            <a:r>
              <a:rPr lang="ar-IQ" dirty="0" smtClean="0"/>
              <a:t>اهداف العلاج</a:t>
            </a:r>
          </a:p>
          <a:p>
            <a:pPr marL="0" indent="0">
              <a:buNone/>
            </a:pPr>
            <a:r>
              <a:rPr lang="ar-IQ" dirty="0" smtClean="0"/>
              <a:t>ــــــــــــــــــ:1-الوعي  2-العفوية ( التلقائية)  3-المودة </a:t>
            </a:r>
          </a:p>
          <a:p>
            <a:pPr marL="0" indent="0">
              <a:buNone/>
            </a:pPr>
            <a:r>
              <a:rPr lang="ar-IQ" dirty="0" smtClean="0"/>
              <a:t>دور المرشد</a:t>
            </a:r>
          </a:p>
          <a:p>
            <a:pPr marL="0" indent="0">
              <a:buNone/>
            </a:pPr>
            <a:r>
              <a:rPr lang="ar-IQ" dirty="0" smtClean="0"/>
              <a:t>ــــــــــــــــــــ: 1-ان لا يلحق اي ضرر بالمسترشد </a:t>
            </a:r>
          </a:p>
          <a:p>
            <a:pPr marL="0" indent="0">
              <a:buNone/>
            </a:pPr>
            <a:r>
              <a:rPr lang="ar-IQ" dirty="0" smtClean="0"/>
              <a:t>2-يعمل على ازالة الحواجز التي تعوق عملية النمو الطبيعي للفرد</a:t>
            </a:r>
          </a:p>
          <a:p>
            <a:pPr marL="0" indent="0">
              <a:buNone/>
            </a:pPr>
            <a:r>
              <a:rPr lang="ar-IQ" dirty="0" smtClean="0"/>
              <a:t>3-يقوم المرشد بدوره في الارشاد ويقدم افضل ما لديه من علاج </a:t>
            </a:r>
          </a:p>
        </p:txBody>
      </p:sp>
    </p:spTree>
    <p:extLst>
      <p:ext uri="{BB962C8B-B14F-4D97-AF65-F5344CB8AC3E}">
        <p14:creationId xmlns:p14="http://schemas.microsoft.com/office/powerpoint/2010/main" val="30505004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نظرية العلاج السلوكي </a:t>
            </a:r>
            <a:endParaRPr lang="ar-SA" dirty="0"/>
          </a:p>
        </p:txBody>
      </p:sp>
      <p:sp>
        <p:nvSpPr>
          <p:cNvPr id="3" name="عنصر نائب للمحتوى 2"/>
          <p:cNvSpPr>
            <a:spLocks noGrp="1"/>
          </p:cNvSpPr>
          <p:nvPr>
            <p:ph sz="quarter" idx="1"/>
          </p:nvPr>
        </p:nvSpPr>
        <p:spPr/>
        <p:txBody>
          <a:bodyPr>
            <a:normAutofit fontScale="70000" lnSpcReduction="20000"/>
          </a:bodyPr>
          <a:lstStyle/>
          <a:p>
            <a:pPr marL="0" indent="0">
              <a:buNone/>
            </a:pPr>
            <a:r>
              <a:rPr lang="ar-IQ" dirty="0" smtClean="0"/>
              <a:t>المفاهيم الاساسية للنظرية</a:t>
            </a:r>
          </a:p>
          <a:p>
            <a:pPr marL="0" indent="0">
              <a:buNone/>
            </a:pPr>
            <a:r>
              <a:rPr lang="ar-IQ" dirty="0" smtClean="0"/>
              <a:t>ـــــــــــــــــــــــــــــــــــــ:</a:t>
            </a:r>
          </a:p>
          <a:p>
            <a:pPr marL="0" indent="0">
              <a:buNone/>
            </a:pPr>
            <a:r>
              <a:rPr lang="ar-IQ" dirty="0" smtClean="0"/>
              <a:t>1-مبادئ التعلم الشرطي : أ-الاشراط الكلاسيكي ب-الاشراط الاجرائي</a:t>
            </a:r>
          </a:p>
          <a:p>
            <a:pPr marL="0" indent="0">
              <a:buNone/>
            </a:pPr>
            <a:r>
              <a:rPr lang="ar-IQ" dirty="0" smtClean="0"/>
              <a:t>2-التعزيز: أ—الايجابي ب- السلبي</a:t>
            </a:r>
          </a:p>
          <a:p>
            <a:pPr marL="0" indent="0">
              <a:buNone/>
            </a:pPr>
            <a:r>
              <a:rPr lang="ar-IQ" dirty="0" smtClean="0"/>
              <a:t>3-الانطفاء : </a:t>
            </a:r>
          </a:p>
          <a:p>
            <a:pPr marL="0" indent="0">
              <a:buNone/>
            </a:pPr>
            <a:r>
              <a:rPr lang="ar-IQ" dirty="0" smtClean="0"/>
              <a:t>4-العقاب</a:t>
            </a:r>
          </a:p>
          <a:p>
            <a:pPr marL="0" indent="0">
              <a:buNone/>
            </a:pPr>
            <a:r>
              <a:rPr lang="ar-IQ" dirty="0" smtClean="0"/>
              <a:t>5- التعميم</a:t>
            </a:r>
          </a:p>
          <a:p>
            <a:pPr marL="0" indent="0">
              <a:buNone/>
            </a:pPr>
            <a:r>
              <a:rPr lang="ar-IQ" dirty="0" smtClean="0"/>
              <a:t>وجهة نظر السلوكين في السلوك العصابي</a:t>
            </a:r>
          </a:p>
          <a:p>
            <a:pPr marL="0" indent="0">
              <a:buNone/>
            </a:pPr>
            <a:r>
              <a:rPr lang="ar-IQ" dirty="0" smtClean="0"/>
              <a:t>ــــــــــــــــــــــــــــــــــــــــــــــــــــــــــــــــ</a:t>
            </a:r>
          </a:p>
          <a:p>
            <a:pPr marL="0" indent="0">
              <a:buNone/>
            </a:pPr>
            <a:r>
              <a:rPr lang="ar-IQ" dirty="0" smtClean="0"/>
              <a:t>السلوك العصابي متعلم من بيئة الفرد وفقاً لشروط التدعيم الايجابي والسلبي والاشراط الكلاسيكي فقد يكون هناك مثير محايد</a:t>
            </a:r>
          </a:p>
          <a:p>
            <a:pPr marL="0" indent="0">
              <a:buNone/>
            </a:pPr>
            <a:r>
              <a:rPr lang="ar-IQ" dirty="0" smtClean="0"/>
              <a:t>يمكن ان يرتبط بمثير من طبيعته اثارة الخوف وبذلك يكتسب هذا المثير المحايد صفة المثير للخوف ويصبح قادر على استدعاء استجابة الخوف مع انه في طبيعته الاصلية لا يثير مثل هذا الشعور.</a:t>
            </a:r>
            <a:endParaRPr lang="ar-SA" dirty="0"/>
          </a:p>
        </p:txBody>
      </p:sp>
    </p:spTree>
    <p:extLst>
      <p:ext uri="{BB962C8B-B14F-4D97-AF65-F5344CB8AC3E}">
        <p14:creationId xmlns:p14="http://schemas.microsoft.com/office/powerpoint/2010/main" val="1115458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نظرية العلاج السلوكي</a:t>
            </a:r>
            <a:endParaRPr lang="ar-SA" dirty="0"/>
          </a:p>
        </p:txBody>
      </p:sp>
      <p:sp>
        <p:nvSpPr>
          <p:cNvPr id="3" name="عنصر نائب للمحتوى 2"/>
          <p:cNvSpPr>
            <a:spLocks noGrp="1"/>
          </p:cNvSpPr>
          <p:nvPr>
            <p:ph sz="quarter" idx="1"/>
          </p:nvPr>
        </p:nvSpPr>
        <p:spPr/>
        <p:txBody>
          <a:bodyPr>
            <a:normAutofit fontScale="85000" lnSpcReduction="20000"/>
          </a:bodyPr>
          <a:lstStyle/>
          <a:p>
            <a:pPr marL="0" indent="0">
              <a:buNone/>
            </a:pPr>
            <a:r>
              <a:rPr lang="ar-IQ" dirty="0" smtClean="0"/>
              <a:t>اجراءات العملية الارشادية :</a:t>
            </a:r>
          </a:p>
          <a:p>
            <a:pPr marL="0" indent="0">
              <a:buNone/>
            </a:pPr>
            <a:r>
              <a:rPr lang="ar-IQ" dirty="0" smtClean="0"/>
              <a:t>*استخدام ادوات التقييم في الارشاد السلوكي</a:t>
            </a:r>
          </a:p>
          <a:p>
            <a:pPr marL="0" indent="0">
              <a:buNone/>
            </a:pPr>
            <a:r>
              <a:rPr lang="ar-IQ" dirty="0" smtClean="0"/>
              <a:t>*التدعيم الايجابي</a:t>
            </a:r>
          </a:p>
          <a:p>
            <a:pPr marL="0" indent="0">
              <a:buNone/>
            </a:pPr>
            <a:r>
              <a:rPr lang="ar-IQ" dirty="0" smtClean="0"/>
              <a:t>*الاقتصاد الرمزي ويقوم على الخطوات التالية :</a:t>
            </a:r>
          </a:p>
          <a:p>
            <a:pPr marL="0" indent="0">
              <a:buNone/>
            </a:pPr>
            <a:r>
              <a:rPr lang="ar-IQ" dirty="0" smtClean="0"/>
              <a:t>أ-تحديد السلوك المستهدف</a:t>
            </a:r>
          </a:p>
          <a:p>
            <a:pPr marL="0" indent="0">
              <a:buNone/>
            </a:pPr>
            <a:r>
              <a:rPr lang="ar-IQ" dirty="0" smtClean="0"/>
              <a:t>ب-توضيح القواعد العامة للسلوك</a:t>
            </a:r>
          </a:p>
          <a:p>
            <a:pPr marL="0" indent="0">
              <a:buNone/>
            </a:pPr>
            <a:r>
              <a:rPr lang="ar-IQ" dirty="0" smtClean="0"/>
              <a:t>ج-اختيار المعززات الرمزية</a:t>
            </a:r>
          </a:p>
          <a:p>
            <a:pPr marL="0" indent="0">
              <a:buNone/>
            </a:pPr>
            <a:r>
              <a:rPr lang="ar-IQ" dirty="0" smtClean="0"/>
              <a:t>د-اختيار المعززات الداعمة</a:t>
            </a:r>
          </a:p>
          <a:p>
            <a:pPr marL="0" indent="0">
              <a:buNone/>
            </a:pPr>
            <a:r>
              <a:rPr lang="ar-IQ" dirty="0" smtClean="0"/>
              <a:t>هـ-التدريب على السلوك المطلوب</a:t>
            </a:r>
          </a:p>
          <a:p>
            <a:pPr marL="0" indent="0">
              <a:buNone/>
            </a:pPr>
            <a:r>
              <a:rPr lang="ar-IQ" dirty="0" smtClean="0"/>
              <a:t>و-متابعة تنفيذ البرنامج</a:t>
            </a:r>
          </a:p>
          <a:p>
            <a:pPr marL="0" indent="0">
              <a:buNone/>
            </a:pPr>
            <a:endParaRPr lang="ar-IQ" dirty="0" smtClean="0"/>
          </a:p>
          <a:p>
            <a:pPr marL="0" indent="0">
              <a:buNone/>
            </a:pPr>
            <a:endParaRPr lang="ar-SA" dirty="0"/>
          </a:p>
        </p:txBody>
      </p:sp>
    </p:spTree>
    <p:extLst>
      <p:ext uri="{BB962C8B-B14F-4D97-AF65-F5344CB8AC3E}">
        <p14:creationId xmlns:p14="http://schemas.microsoft.com/office/powerpoint/2010/main" val="26578479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t>النظرية </a:t>
            </a:r>
            <a:r>
              <a:rPr lang="ar-IQ" dirty="0" err="1" smtClean="0"/>
              <a:t>الجشطلتية</a:t>
            </a:r>
            <a:r>
              <a:rPr lang="ar-IQ" dirty="0" smtClean="0"/>
              <a:t> ( </a:t>
            </a:r>
            <a:r>
              <a:rPr lang="ar-IQ" dirty="0" err="1" smtClean="0"/>
              <a:t>بيرلز</a:t>
            </a:r>
            <a:r>
              <a:rPr lang="ar-IQ" dirty="0" smtClean="0"/>
              <a:t>)</a:t>
            </a:r>
            <a:endParaRPr lang="ar-SA" dirty="0"/>
          </a:p>
        </p:txBody>
      </p:sp>
      <p:sp>
        <p:nvSpPr>
          <p:cNvPr id="3" name="عنصر نائب للمحتوى 2"/>
          <p:cNvSpPr>
            <a:spLocks noGrp="1"/>
          </p:cNvSpPr>
          <p:nvPr>
            <p:ph sz="quarter" idx="1"/>
          </p:nvPr>
        </p:nvSpPr>
        <p:spPr/>
        <p:txBody>
          <a:bodyPr>
            <a:normAutofit fontScale="62500" lnSpcReduction="20000"/>
          </a:bodyPr>
          <a:lstStyle/>
          <a:p>
            <a:pPr marL="0" indent="0">
              <a:buNone/>
            </a:pPr>
            <a:r>
              <a:rPr lang="ar-IQ" dirty="0" smtClean="0"/>
              <a:t>طبيعة الانسان </a:t>
            </a:r>
          </a:p>
          <a:p>
            <a:pPr marL="0" indent="0">
              <a:buNone/>
            </a:pPr>
            <a:r>
              <a:rPr lang="ar-IQ" dirty="0" smtClean="0"/>
              <a:t>ــــــــــــــــــــ: 1-الانسان كل </a:t>
            </a:r>
          </a:p>
          <a:p>
            <a:pPr marL="0" indent="0">
              <a:buNone/>
            </a:pPr>
            <a:r>
              <a:rPr lang="ar-IQ" dirty="0" smtClean="0"/>
              <a:t>2-الانسان واع </a:t>
            </a:r>
          </a:p>
          <a:p>
            <a:pPr marL="0" indent="0">
              <a:buNone/>
            </a:pPr>
            <a:r>
              <a:rPr lang="ar-IQ" dirty="0" smtClean="0"/>
              <a:t>3- الانسان فاعل</a:t>
            </a:r>
          </a:p>
          <a:p>
            <a:pPr marL="0" indent="0">
              <a:buNone/>
            </a:pPr>
            <a:r>
              <a:rPr lang="ar-IQ" dirty="0" smtClean="0"/>
              <a:t>4-الانسان قادر على الاختيار</a:t>
            </a:r>
          </a:p>
          <a:p>
            <a:pPr marL="0" indent="0">
              <a:buNone/>
            </a:pPr>
            <a:r>
              <a:rPr lang="ar-IQ" dirty="0" smtClean="0"/>
              <a:t>5-الانسان مالك للإمكانيات</a:t>
            </a:r>
          </a:p>
          <a:p>
            <a:pPr marL="0" indent="0">
              <a:buNone/>
            </a:pPr>
            <a:r>
              <a:rPr lang="ar-IQ" dirty="0" smtClean="0"/>
              <a:t>6-الانسان ابن لحظته</a:t>
            </a:r>
          </a:p>
          <a:p>
            <a:pPr marL="0" indent="0">
              <a:buNone/>
            </a:pPr>
            <a:r>
              <a:rPr lang="ar-IQ" dirty="0" smtClean="0"/>
              <a:t>7-الانسان حيادي</a:t>
            </a:r>
          </a:p>
          <a:p>
            <a:pPr marL="0" indent="0">
              <a:buNone/>
            </a:pPr>
            <a:endParaRPr lang="ar-IQ" dirty="0" smtClean="0"/>
          </a:p>
          <a:p>
            <a:pPr marL="0" indent="0">
              <a:buNone/>
            </a:pPr>
            <a:r>
              <a:rPr lang="ar-IQ" dirty="0" smtClean="0"/>
              <a:t>بنية الشخصية </a:t>
            </a:r>
          </a:p>
          <a:p>
            <a:pPr marL="0" indent="0">
              <a:buNone/>
            </a:pPr>
            <a:r>
              <a:rPr lang="ar-IQ" dirty="0" smtClean="0"/>
              <a:t>ــــــــــــــــــــ يرى </a:t>
            </a:r>
            <a:r>
              <a:rPr lang="ar-IQ" dirty="0" err="1" smtClean="0"/>
              <a:t>بيرلز</a:t>
            </a:r>
            <a:r>
              <a:rPr lang="ar-IQ" dirty="0" smtClean="0"/>
              <a:t> ان بنية الشخصية تتكون من ثلاث عناصر </a:t>
            </a:r>
          </a:p>
          <a:p>
            <a:pPr marL="0" indent="0">
              <a:buNone/>
            </a:pPr>
            <a:r>
              <a:rPr lang="ar-IQ" dirty="0" smtClean="0"/>
              <a:t>1-الذات</a:t>
            </a:r>
          </a:p>
          <a:p>
            <a:pPr marL="0" indent="0">
              <a:buNone/>
            </a:pPr>
            <a:r>
              <a:rPr lang="ar-IQ" dirty="0" smtClean="0"/>
              <a:t>2-صورة الذات</a:t>
            </a:r>
          </a:p>
          <a:p>
            <a:pPr marL="0" indent="0">
              <a:buNone/>
            </a:pPr>
            <a:r>
              <a:rPr lang="ar-IQ" dirty="0" smtClean="0"/>
              <a:t>3-الوجود</a:t>
            </a:r>
            <a:endParaRPr lang="ar-SA" dirty="0"/>
          </a:p>
        </p:txBody>
      </p:sp>
    </p:spTree>
    <p:extLst>
      <p:ext uri="{BB962C8B-B14F-4D97-AF65-F5344CB8AC3E}">
        <p14:creationId xmlns:p14="http://schemas.microsoft.com/office/powerpoint/2010/main" val="363627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النظرية </a:t>
            </a:r>
            <a:r>
              <a:rPr lang="ar-IQ" dirty="0" err="1" smtClean="0"/>
              <a:t>الجشطلتية</a:t>
            </a:r>
            <a:r>
              <a:rPr lang="ar-IQ" dirty="0" smtClean="0"/>
              <a:t> ( </a:t>
            </a:r>
            <a:r>
              <a:rPr lang="ar-IQ" dirty="0" err="1" smtClean="0"/>
              <a:t>بيرلز</a:t>
            </a:r>
            <a:r>
              <a:rPr lang="ar-IQ" dirty="0" smtClean="0"/>
              <a:t>)</a:t>
            </a:r>
            <a:endParaRPr lang="ar-SA" dirty="0"/>
          </a:p>
        </p:txBody>
      </p:sp>
      <p:sp>
        <p:nvSpPr>
          <p:cNvPr id="3" name="عنصر نائب للمحتوى 2"/>
          <p:cNvSpPr>
            <a:spLocks noGrp="1"/>
          </p:cNvSpPr>
          <p:nvPr>
            <p:ph sz="quarter" idx="1"/>
          </p:nvPr>
        </p:nvSpPr>
        <p:spPr/>
        <p:txBody>
          <a:bodyPr>
            <a:normAutofit fontScale="70000" lnSpcReduction="20000"/>
          </a:bodyPr>
          <a:lstStyle/>
          <a:p>
            <a:pPr marL="0" indent="0">
              <a:buNone/>
            </a:pPr>
            <a:r>
              <a:rPr lang="ar-IQ" dirty="0" smtClean="0"/>
              <a:t>مفاهيم النظرية </a:t>
            </a:r>
          </a:p>
          <a:p>
            <a:pPr marL="0" indent="0">
              <a:buNone/>
            </a:pPr>
            <a:r>
              <a:rPr lang="ar-IQ" dirty="0" smtClean="0"/>
              <a:t>ـــــــــــــــــــــ: 1- الكلية </a:t>
            </a:r>
          </a:p>
          <a:p>
            <a:pPr marL="0" indent="0">
              <a:buNone/>
            </a:pPr>
            <a:r>
              <a:rPr lang="ar-IQ" dirty="0" smtClean="0"/>
              <a:t>2-التنظيم الادراكي</a:t>
            </a:r>
          </a:p>
          <a:p>
            <a:pPr marL="0" indent="0">
              <a:buNone/>
            </a:pPr>
            <a:r>
              <a:rPr lang="ar-IQ" dirty="0" smtClean="0"/>
              <a:t>3-التعلم بالاستبصار</a:t>
            </a:r>
          </a:p>
          <a:p>
            <a:pPr marL="0" indent="0">
              <a:buNone/>
            </a:pPr>
            <a:r>
              <a:rPr lang="ar-IQ" dirty="0" smtClean="0"/>
              <a:t>4-هنا والان</a:t>
            </a:r>
          </a:p>
          <a:p>
            <a:pPr marL="0" indent="0">
              <a:buNone/>
            </a:pPr>
            <a:r>
              <a:rPr lang="ar-IQ" dirty="0" smtClean="0"/>
              <a:t>5-الوعي والمسؤولية</a:t>
            </a:r>
          </a:p>
          <a:p>
            <a:pPr marL="0" indent="0">
              <a:buNone/>
            </a:pPr>
            <a:r>
              <a:rPr lang="ar-IQ" dirty="0" smtClean="0"/>
              <a:t>6-الاعمال غير المنتهية ( غير المشبعة)</a:t>
            </a:r>
          </a:p>
          <a:p>
            <a:pPr marL="0" indent="0">
              <a:buNone/>
            </a:pPr>
            <a:r>
              <a:rPr lang="ar-IQ" dirty="0" smtClean="0"/>
              <a:t>7-النمو والنضج</a:t>
            </a:r>
          </a:p>
          <a:p>
            <a:pPr marL="0" indent="0">
              <a:buNone/>
            </a:pPr>
            <a:r>
              <a:rPr lang="ar-IQ" dirty="0" smtClean="0"/>
              <a:t>8-الشخصية والذات</a:t>
            </a:r>
          </a:p>
          <a:p>
            <a:pPr marL="0" indent="0">
              <a:buNone/>
            </a:pPr>
            <a:r>
              <a:rPr lang="ar-IQ" dirty="0" smtClean="0"/>
              <a:t>9-التكامل</a:t>
            </a:r>
          </a:p>
          <a:p>
            <a:pPr marL="0" indent="0">
              <a:buNone/>
            </a:pPr>
            <a:r>
              <a:rPr lang="ar-IQ" dirty="0" smtClean="0"/>
              <a:t>10-الانا الاعلى والانا الاسفل</a:t>
            </a:r>
          </a:p>
          <a:p>
            <a:pPr marL="0" indent="0">
              <a:buNone/>
            </a:pPr>
            <a:r>
              <a:rPr lang="ar-IQ" dirty="0" smtClean="0"/>
              <a:t>11-العصاب</a:t>
            </a:r>
          </a:p>
        </p:txBody>
      </p:sp>
    </p:spTree>
    <p:extLst>
      <p:ext uri="{BB962C8B-B14F-4D97-AF65-F5344CB8AC3E}">
        <p14:creationId xmlns:p14="http://schemas.microsoft.com/office/powerpoint/2010/main" val="14233277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النظرية </a:t>
            </a:r>
            <a:r>
              <a:rPr lang="ar-IQ" dirty="0" err="1" smtClean="0"/>
              <a:t>الجشطلتية</a:t>
            </a:r>
            <a:r>
              <a:rPr lang="ar-IQ" dirty="0" smtClean="0"/>
              <a:t> ( </a:t>
            </a:r>
            <a:r>
              <a:rPr lang="ar-IQ" dirty="0" err="1" smtClean="0"/>
              <a:t>بيرلز</a:t>
            </a:r>
            <a:r>
              <a:rPr lang="ar-IQ" dirty="0" smtClean="0"/>
              <a:t>)</a:t>
            </a:r>
            <a:endParaRPr lang="ar-SA" dirty="0"/>
          </a:p>
        </p:txBody>
      </p:sp>
      <p:sp>
        <p:nvSpPr>
          <p:cNvPr id="3" name="عنصر نائب للمحتوى 2"/>
          <p:cNvSpPr>
            <a:spLocks noGrp="1"/>
          </p:cNvSpPr>
          <p:nvPr>
            <p:ph sz="quarter" idx="1"/>
          </p:nvPr>
        </p:nvSpPr>
        <p:spPr/>
        <p:txBody>
          <a:bodyPr>
            <a:normAutofit fontScale="70000" lnSpcReduction="20000"/>
          </a:bodyPr>
          <a:lstStyle/>
          <a:p>
            <a:pPr marL="0" indent="0">
              <a:buNone/>
            </a:pPr>
            <a:r>
              <a:rPr lang="ar-IQ" dirty="0" smtClean="0"/>
              <a:t>تطور السلوك المرضي </a:t>
            </a:r>
          </a:p>
          <a:p>
            <a:pPr marL="0" indent="0">
              <a:buNone/>
            </a:pPr>
            <a:r>
              <a:rPr lang="ar-IQ" dirty="0" smtClean="0"/>
              <a:t>ـــــــــــــــــــــــــــــــــــ  </a:t>
            </a:r>
            <a:r>
              <a:rPr lang="ar-IQ" dirty="0" err="1" smtClean="0"/>
              <a:t>ياخذ</a:t>
            </a:r>
            <a:r>
              <a:rPr lang="ar-IQ" dirty="0" smtClean="0"/>
              <a:t> اشكال عدة مثل : </a:t>
            </a:r>
          </a:p>
          <a:p>
            <a:pPr marL="0" indent="0">
              <a:buNone/>
            </a:pPr>
            <a:r>
              <a:rPr lang="ar-IQ" dirty="0" smtClean="0"/>
              <a:t>أ-الاسقاط ب-التمثل ( التقمص ) ج-الاسقاط المرتد </a:t>
            </a:r>
          </a:p>
          <a:p>
            <a:pPr marL="0" indent="0">
              <a:buNone/>
            </a:pPr>
            <a:r>
              <a:rPr lang="ar-IQ" dirty="0" smtClean="0"/>
              <a:t>اهداف العلاج</a:t>
            </a:r>
          </a:p>
          <a:p>
            <a:pPr marL="0" indent="0">
              <a:buNone/>
            </a:pPr>
            <a:r>
              <a:rPr lang="ar-IQ" dirty="0" smtClean="0"/>
              <a:t>ـــــــــــــــــــــ:أ-بناء جسر من الوعي مع الذات</a:t>
            </a:r>
          </a:p>
          <a:p>
            <a:pPr marL="0" indent="0">
              <a:buNone/>
            </a:pPr>
            <a:r>
              <a:rPr lang="ar-IQ" dirty="0" smtClean="0"/>
              <a:t>ب-تحويل الفرد من الدعم البيئي الى الدعم الذاتي</a:t>
            </a:r>
          </a:p>
          <a:p>
            <a:pPr marL="0" indent="0">
              <a:buNone/>
            </a:pPr>
            <a:r>
              <a:rPr lang="ar-IQ" dirty="0" smtClean="0"/>
              <a:t>ج-مساعدة الفرد على فهم ذاته الداخلية </a:t>
            </a:r>
          </a:p>
          <a:p>
            <a:pPr marL="0" indent="0">
              <a:buNone/>
            </a:pPr>
            <a:r>
              <a:rPr lang="ar-IQ" dirty="0" smtClean="0"/>
              <a:t>الاساليب العلاجية </a:t>
            </a:r>
          </a:p>
          <a:p>
            <a:pPr marL="0" indent="0">
              <a:buNone/>
            </a:pPr>
            <a:r>
              <a:rPr lang="ar-IQ" dirty="0" smtClean="0"/>
              <a:t>ــــــــــــــــــــــــــــ:1-تحمل المسؤولية  2- الان وكيف  3- الكرسي الساخن 4-الكرسي الخالي 5-عمل الجولات 6-اجراء حوار بين الانا العليا والانا السفلى 7-التعبير عن مشاعر الاستياء والتقدير 8-لغة الجسد 9-تحويل الاسئلة الى جمل 10-المشاركة في الاحاسيس الداخلية 11-الاصالة 12-الانسحاب 13- الدور المعاكس </a:t>
            </a:r>
            <a:endParaRPr lang="ar-SA" dirty="0"/>
          </a:p>
        </p:txBody>
      </p:sp>
    </p:spTree>
    <p:extLst>
      <p:ext uri="{BB962C8B-B14F-4D97-AF65-F5344CB8AC3E}">
        <p14:creationId xmlns:p14="http://schemas.microsoft.com/office/powerpoint/2010/main" val="360918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النظرية </a:t>
            </a:r>
            <a:r>
              <a:rPr lang="ar-IQ" dirty="0" err="1" smtClean="0"/>
              <a:t>الجشطلتية</a:t>
            </a:r>
            <a:r>
              <a:rPr lang="ar-IQ" dirty="0" smtClean="0"/>
              <a:t> ( </a:t>
            </a:r>
            <a:r>
              <a:rPr lang="ar-IQ" dirty="0" err="1" smtClean="0"/>
              <a:t>بيرلز</a:t>
            </a:r>
            <a:r>
              <a:rPr lang="ar-IQ" dirty="0" smtClean="0"/>
              <a:t>)</a:t>
            </a:r>
            <a:endParaRPr lang="ar-SA" dirty="0"/>
          </a:p>
        </p:txBody>
      </p:sp>
      <p:sp>
        <p:nvSpPr>
          <p:cNvPr id="3" name="عنصر نائب للمحتوى 2"/>
          <p:cNvSpPr>
            <a:spLocks noGrp="1"/>
          </p:cNvSpPr>
          <p:nvPr>
            <p:ph sz="quarter" idx="1"/>
          </p:nvPr>
        </p:nvSpPr>
        <p:spPr/>
        <p:txBody>
          <a:bodyPr>
            <a:normAutofit fontScale="92500" lnSpcReduction="10000"/>
          </a:bodyPr>
          <a:lstStyle/>
          <a:p>
            <a:pPr marL="0" indent="0">
              <a:buNone/>
            </a:pPr>
            <a:r>
              <a:rPr lang="ar-IQ" dirty="0" smtClean="0"/>
              <a:t>دور المرشد</a:t>
            </a:r>
          </a:p>
          <a:p>
            <a:pPr marL="0" indent="0">
              <a:buNone/>
            </a:pPr>
            <a:r>
              <a:rPr lang="ar-IQ" dirty="0" smtClean="0"/>
              <a:t>على المرشد مشاركة المسترشد واعضاء المجموعة في المشاعر والعواطف وان يكون واعيا بلغة الجسد والاتصال غير اللفظي وتقرير الطرق المستخدمة في الجلسة العلاجية وتوزيع الادوار وتصميم الالعاب والتمارين التي تساعد الفرد في الاستمرار في المشاركة وان يكون المعالج مبدع وخلاق في استخدامه لطرق العلاج وتنوعها وعدم الالتزام بطريقة واحدة وادراك ان لكل فرد فرديته والتعرف على الطاقة الموجودة لدى المسترشد واعضاء المجموعة ومعرفة الخبرات الحالية والطرق المناسبة والتوصل الى الاشياء الاكثر حيوية </a:t>
            </a:r>
            <a:endParaRPr lang="ar-SA" dirty="0"/>
          </a:p>
        </p:txBody>
      </p:sp>
    </p:spTree>
    <p:extLst>
      <p:ext uri="{BB962C8B-B14F-4D97-AF65-F5344CB8AC3E}">
        <p14:creationId xmlns:p14="http://schemas.microsoft.com/office/powerpoint/2010/main" val="30680546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نظرية العلاج العقلي العاطفي ( الس)</a:t>
            </a:r>
            <a:endParaRPr lang="ar-SA" dirty="0"/>
          </a:p>
        </p:txBody>
      </p:sp>
      <p:sp>
        <p:nvSpPr>
          <p:cNvPr id="3" name="عنصر نائب للمحتوى 2"/>
          <p:cNvSpPr>
            <a:spLocks noGrp="1"/>
          </p:cNvSpPr>
          <p:nvPr>
            <p:ph sz="quarter" idx="1"/>
          </p:nvPr>
        </p:nvSpPr>
        <p:spPr/>
        <p:txBody>
          <a:bodyPr>
            <a:normAutofit fontScale="77500" lnSpcReduction="20000"/>
          </a:bodyPr>
          <a:lstStyle/>
          <a:p>
            <a:pPr marL="0" indent="0">
              <a:buNone/>
            </a:pPr>
            <a:r>
              <a:rPr lang="ar-IQ" dirty="0" smtClean="0"/>
              <a:t>مفهوم النظرية وتطورها </a:t>
            </a:r>
          </a:p>
          <a:p>
            <a:pPr marL="0" indent="0">
              <a:buNone/>
            </a:pPr>
            <a:r>
              <a:rPr lang="ar-IQ" dirty="0" smtClean="0"/>
              <a:t>ـــــــــــــــــــــــــــــــــــــ اعتقد الس في بداية عمله في الارشاد ان المشكلات التي كان يعاني منها الازواج هي نتيجة عدم توفر المعلومات والمعرفة بالمشكلة ولكنه تنبه فيما بعد الى ان المشكلات التي يعاني منها مرضاه ليست فقط نتيجة لنقص المعرفة لديهم ولكنهم ايضاً يعانون من اضطرابات عاطفية ثم لجأ الى التحليل النفسي في علاج مرضاه وبعد ذلك تحول الى </a:t>
            </a:r>
            <a:r>
              <a:rPr lang="ar-IQ" dirty="0" err="1" smtClean="0"/>
              <a:t>الفرويدية</a:t>
            </a:r>
            <a:r>
              <a:rPr lang="ar-IQ" dirty="0" smtClean="0"/>
              <a:t> الحديثة واصبح اكثر نشاطاً في تناوله للحالات المرضية ثم تحول الى نظرية التعلم الشرطي اذ حاول استخدامها في ارشاد الحالات التي عالجها وتوجيهها نحو المزيد من الانغماس في انشطة مناسبة ثم تحول الى الاسلوب العقلي العاطفي وبدا مقتنعاً ان السلوك العصابي المتعلم في وقت مبكر يستمر في الظهور حتى اذا لم يعزز وذلك لان الافراد يستمرون في تعزيز انفسهم عن طريق مقاومتهم للعلاج </a:t>
            </a:r>
          </a:p>
          <a:p>
            <a:pPr marL="0" indent="0">
              <a:buNone/>
            </a:pPr>
            <a:endParaRPr lang="ar-IQ" dirty="0"/>
          </a:p>
          <a:p>
            <a:pPr marL="0" indent="0">
              <a:buNone/>
            </a:pPr>
            <a:r>
              <a:rPr lang="ar-IQ" dirty="0" smtClean="0"/>
              <a:t> </a:t>
            </a:r>
            <a:endParaRPr lang="ar-SA" dirty="0"/>
          </a:p>
        </p:txBody>
      </p:sp>
    </p:spTree>
    <p:extLst>
      <p:ext uri="{BB962C8B-B14F-4D97-AF65-F5344CB8AC3E}">
        <p14:creationId xmlns:p14="http://schemas.microsoft.com/office/powerpoint/2010/main" val="29748666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نظرية العلاج العقلي العاطفي ( الس)</a:t>
            </a:r>
            <a:endParaRPr lang="ar-SA" dirty="0"/>
          </a:p>
        </p:txBody>
      </p:sp>
      <p:sp>
        <p:nvSpPr>
          <p:cNvPr id="3" name="عنصر نائب للمحتوى 2"/>
          <p:cNvSpPr>
            <a:spLocks noGrp="1"/>
          </p:cNvSpPr>
          <p:nvPr>
            <p:ph sz="quarter" idx="1"/>
          </p:nvPr>
        </p:nvSpPr>
        <p:spPr/>
        <p:txBody>
          <a:bodyPr>
            <a:normAutofit fontScale="77500" lnSpcReduction="20000"/>
          </a:bodyPr>
          <a:lstStyle/>
          <a:p>
            <a:pPr marL="0" indent="0">
              <a:buNone/>
            </a:pPr>
            <a:r>
              <a:rPr lang="ar-IQ" dirty="0" smtClean="0"/>
              <a:t>الافتراضات الرئيسية للنظرية</a:t>
            </a:r>
          </a:p>
          <a:p>
            <a:r>
              <a:rPr lang="ar-IQ" dirty="0" smtClean="0"/>
              <a:t>الانسان عقلاني ولا عقلاني في وقت واحد</a:t>
            </a:r>
          </a:p>
          <a:p>
            <a:r>
              <a:rPr lang="ar-IQ" dirty="0" smtClean="0"/>
              <a:t>التفكير غير العقلاني متعلم منذ سن مبكرة لدى الطفل</a:t>
            </a:r>
          </a:p>
          <a:p>
            <a:r>
              <a:rPr lang="ar-IQ" dirty="0" smtClean="0"/>
              <a:t>يتأثر الافراد بأفكار الاخرين وبالعواطف السلبية</a:t>
            </a:r>
          </a:p>
          <a:p>
            <a:r>
              <a:rPr lang="ar-IQ" dirty="0" smtClean="0"/>
              <a:t>التفكير والعاطفة عمليتان لا يمكن فصلهما </a:t>
            </a:r>
          </a:p>
          <a:p>
            <a:r>
              <a:rPr lang="ar-IQ" dirty="0" smtClean="0"/>
              <a:t>الانسان حيوان ناطق </a:t>
            </a:r>
          </a:p>
          <a:p>
            <a:r>
              <a:rPr lang="ar-IQ" dirty="0" smtClean="0"/>
              <a:t>سبب الاضطرابات العاطفية هو التفكير اللاعقلاني واللامنطقي </a:t>
            </a:r>
          </a:p>
          <a:p>
            <a:r>
              <a:rPr lang="ar-IQ" dirty="0" smtClean="0"/>
              <a:t>الاحداث الخارجية ليست المسؤولة بشكل مباشر عن الاضطرابات النفسية </a:t>
            </a:r>
          </a:p>
          <a:p>
            <a:r>
              <a:rPr lang="ar-IQ" dirty="0" smtClean="0"/>
              <a:t>الافكار والانفعالات السلبية يجب مهاجمتها بإعادة تنظيم الادراك بصورة منطقية</a:t>
            </a:r>
          </a:p>
          <a:p>
            <a:r>
              <a:rPr lang="ar-IQ" dirty="0" smtClean="0"/>
              <a:t>يميل الاشخاص الى تقدير اعمالهم على انها جيدة او سيئة </a:t>
            </a:r>
          </a:p>
          <a:p>
            <a:endParaRPr lang="ar-SA" dirty="0"/>
          </a:p>
        </p:txBody>
      </p:sp>
    </p:spTree>
    <p:extLst>
      <p:ext uri="{BB962C8B-B14F-4D97-AF65-F5344CB8AC3E}">
        <p14:creationId xmlns:p14="http://schemas.microsoft.com/office/powerpoint/2010/main" val="37610362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نظرية العلاج العقلي العاطفي </a:t>
            </a:r>
            <a:endParaRPr lang="ar-SA" dirty="0"/>
          </a:p>
        </p:txBody>
      </p:sp>
      <p:sp>
        <p:nvSpPr>
          <p:cNvPr id="3" name="عنصر نائب للمحتوى 2"/>
          <p:cNvSpPr>
            <a:spLocks noGrp="1"/>
          </p:cNvSpPr>
          <p:nvPr>
            <p:ph sz="quarter" idx="1"/>
          </p:nvPr>
        </p:nvSpPr>
        <p:spPr/>
        <p:txBody>
          <a:bodyPr>
            <a:normAutofit fontScale="77500" lnSpcReduction="20000"/>
          </a:bodyPr>
          <a:lstStyle/>
          <a:p>
            <a:r>
              <a:rPr lang="ar-IQ" dirty="0" smtClean="0"/>
              <a:t>دور المرشد</a:t>
            </a:r>
          </a:p>
          <a:p>
            <a:r>
              <a:rPr lang="ar-IQ" dirty="0" smtClean="0"/>
              <a:t>مساعدة المسترشد في تعريفه بان الصعوبات التي يعاني منها هي نتيجة تفكيره اللامنطقي وتشوه ادراكه</a:t>
            </a:r>
          </a:p>
          <a:p>
            <a:r>
              <a:rPr lang="ar-IQ" dirty="0" smtClean="0"/>
              <a:t>اكسابه التفكير العقلاني</a:t>
            </a:r>
          </a:p>
          <a:p>
            <a:pPr marL="0" indent="0">
              <a:buNone/>
            </a:pPr>
            <a:r>
              <a:rPr lang="ar-IQ" dirty="0" smtClean="0"/>
              <a:t>خطوات العلاج</a:t>
            </a:r>
          </a:p>
          <a:p>
            <a:r>
              <a:rPr lang="ar-IQ" dirty="0" smtClean="0"/>
              <a:t>جعل المسترشد واعي لأفكاره </a:t>
            </a:r>
            <a:r>
              <a:rPr lang="ar-IQ" dirty="0" err="1" smtClean="0"/>
              <a:t>اللامنطقية</a:t>
            </a:r>
            <a:r>
              <a:rPr lang="ar-IQ" dirty="0" smtClean="0"/>
              <a:t> وتفكيره الداخلي</a:t>
            </a:r>
          </a:p>
          <a:p>
            <a:r>
              <a:rPr lang="ar-IQ" dirty="0" smtClean="0"/>
              <a:t>تغير تفكير المسترشد الداخلي اللامنطقي وتعليمه كيف يتحدى</a:t>
            </a:r>
          </a:p>
          <a:p>
            <a:r>
              <a:rPr lang="ar-IQ" dirty="0" smtClean="0"/>
              <a:t>يناقش المعالج مع المسترشد الافكار </a:t>
            </a:r>
            <a:r>
              <a:rPr lang="ar-IQ" dirty="0" err="1" smtClean="0"/>
              <a:t>اللامنطقية</a:t>
            </a:r>
            <a:r>
              <a:rPr lang="ar-IQ" dirty="0" smtClean="0"/>
              <a:t> بشكل عام وفلسفته في الحياة </a:t>
            </a:r>
          </a:p>
          <a:p>
            <a:pPr marL="0" indent="0">
              <a:buNone/>
            </a:pPr>
            <a:r>
              <a:rPr lang="ar-IQ" dirty="0" smtClean="0"/>
              <a:t>اساليب العلاج</a:t>
            </a:r>
          </a:p>
          <a:p>
            <a:pPr marL="0" indent="0">
              <a:buNone/>
            </a:pPr>
            <a:r>
              <a:rPr lang="ar-IQ" dirty="0" smtClean="0"/>
              <a:t>1-التفنيد ، الاقناع ، التعليم    2-الواجبات او المهمات البيتية   3-التغذية الراجعة</a:t>
            </a:r>
          </a:p>
          <a:p>
            <a:pPr marL="0" indent="0">
              <a:buNone/>
            </a:pPr>
            <a:r>
              <a:rPr lang="ar-IQ" dirty="0" smtClean="0"/>
              <a:t>4-تقليد ولعب الدور    5-الضبط الاجرائي للتفكير الوجداني</a:t>
            </a:r>
          </a:p>
          <a:p>
            <a:pPr marL="0" indent="0">
              <a:buNone/>
            </a:pPr>
            <a:r>
              <a:rPr lang="ar-IQ" dirty="0" smtClean="0"/>
              <a:t>6-التدريب على استخدام المهارات</a:t>
            </a:r>
          </a:p>
          <a:p>
            <a:endParaRPr lang="ar-IQ" dirty="0" smtClean="0"/>
          </a:p>
          <a:p>
            <a:endParaRPr lang="ar-SA" dirty="0"/>
          </a:p>
        </p:txBody>
      </p:sp>
    </p:spTree>
    <p:extLst>
      <p:ext uri="{BB962C8B-B14F-4D97-AF65-F5344CB8AC3E}">
        <p14:creationId xmlns:p14="http://schemas.microsoft.com/office/powerpoint/2010/main" val="1029290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اهمية النظرية الارشادية</a:t>
            </a:r>
            <a:endParaRPr lang="ar-SA" dirty="0"/>
          </a:p>
        </p:txBody>
      </p:sp>
      <p:sp>
        <p:nvSpPr>
          <p:cNvPr id="3" name="عنصر نائب للمحتوى 2"/>
          <p:cNvSpPr>
            <a:spLocks noGrp="1"/>
          </p:cNvSpPr>
          <p:nvPr>
            <p:ph sz="quarter" idx="1"/>
          </p:nvPr>
        </p:nvSpPr>
        <p:spPr/>
        <p:txBody>
          <a:bodyPr>
            <a:normAutofit fontScale="92500"/>
          </a:bodyPr>
          <a:lstStyle/>
          <a:p>
            <a:r>
              <a:rPr lang="ar-IQ" dirty="0" smtClean="0">
                <a:latin typeface="Simplified Arabic" pitchFamily="18" charset="-78"/>
                <a:cs typeface="Simplified Arabic" pitchFamily="18" charset="-78"/>
              </a:rPr>
              <a:t>توجيه سلوك المرشد ومساعدته على فهم المسترشد</a:t>
            </a:r>
          </a:p>
          <a:p>
            <a:r>
              <a:rPr lang="ar-IQ" dirty="0" smtClean="0">
                <a:latin typeface="Simplified Arabic" pitchFamily="18" charset="-78"/>
                <a:cs typeface="Simplified Arabic" pitchFamily="18" charset="-78"/>
              </a:rPr>
              <a:t>تدريب المرشدين</a:t>
            </a:r>
          </a:p>
          <a:p>
            <a:r>
              <a:rPr lang="ar-IQ" dirty="0" smtClean="0">
                <a:latin typeface="Simplified Arabic" pitchFamily="18" charset="-78"/>
                <a:cs typeface="Simplified Arabic" pitchFamily="18" charset="-78"/>
              </a:rPr>
              <a:t>توجه عملية البحث العلمي</a:t>
            </a:r>
          </a:p>
          <a:p>
            <a:r>
              <a:rPr lang="ar-IQ" dirty="0" smtClean="0">
                <a:latin typeface="Simplified Arabic" pitchFamily="18" charset="-78"/>
                <a:cs typeface="Simplified Arabic" pitchFamily="18" charset="-78"/>
              </a:rPr>
              <a:t>تقدم مقترحات تحكم العلاقة الارشادية القائمة بين المرشد والمسترشد</a:t>
            </a:r>
          </a:p>
          <a:p>
            <a:r>
              <a:rPr lang="ar-IQ" dirty="0" smtClean="0">
                <a:latin typeface="Simplified Arabic" pitchFamily="18" charset="-78"/>
                <a:cs typeface="Simplified Arabic" pitchFamily="18" charset="-78"/>
              </a:rPr>
              <a:t>تمد الباحث باطار نظري يفيد في تحديد الابعاد والعلاقات التي يجب ان يدرسها وتمهد له الطريق لجمع معطياته وبياناته وتنظيمها وتصنيفها وتحديد ما بينها من ارتباطات وتداخلات </a:t>
            </a:r>
          </a:p>
          <a:p>
            <a:r>
              <a:rPr lang="ar-IQ" dirty="0" smtClean="0">
                <a:latin typeface="Simplified Arabic" pitchFamily="18" charset="-78"/>
                <a:cs typeface="Simplified Arabic" pitchFamily="18" charset="-78"/>
              </a:rPr>
              <a:t>تساعد المرشد في التعرف على استراتيجيات العلاج النفسي التي يتبناها</a:t>
            </a:r>
          </a:p>
          <a:p>
            <a:r>
              <a:rPr lang="ar-IQ" dirty="0" smtClean="0">
                <a:latin typeface="Simplified Arabic" pitchFamily="18" charset="-78"/>
                <a:cs typeface="Simplified Arabic" pitchFamily="18" charset="-78"/>
              </a:rPr>
              <a:t>تحاول ان تتنبأ بالأحداث </a:t>
            </a:r>
          </a:p>
          <a:p>
            <a:endParaRPr lang="ar-IQ" dirty="0" smtClean="0">
              <a:latin typeface="Simplified Arabic" pitchFamily="18" charset="-78"/>
              <a:cs typeface="Simplified Arabic" pitchFamily="18" charset="-78"/>
            </a:endParaRPr>
          </a:p>
          <a:p>
            <a:pPr marL="0" indent="0">
              <a:buNone/>
            </a:pPr>
            <a:endParaRPr lang="ar-IQ" dirty="0">
              <a:cs typeface="+mj-cs"/>
            </a:endParaRPr>
          </a:p>
          <a:p>
            <a:pPr marL="0" indent="0">
              <a:buNone/>
            </a:pPr>
            <a:endParaRPr lang="ar-SA" dirty="0">
              <a:cs typeface="+mj-cs"/>
            </a:endParaRPr>
          </a:p>
        </p:txBody>
      </p:sp>
    </p:spTree>
    <p:extLst>
      <p:ext uri="{BB962C8B-B14F-4D97-AF65-F5344CB8AC3E}">
        <p14:creationId xmlns:p14="http://schemas.microsoft.com/office/powerpoint/2010/main" val="3093807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خصائص النظرية الجيدة</a:t>
            </a:r>
            <a:endParaRPr lang="ar-SA" dirty="0"/>
          </a:p>
        </p:txBody>
      </p:sp>
      <p:sp>
        <p:nvSpPr>
          <p:cNvPr id="3" name="عنصر نائب للمحتوى 2"/>
          <p:cNvSpPr>
            <a:spLocks noGrp="1"/>
          </p:cNvSpPr>
          <p:nvPr>
            <p:ph sz="quarter" idx="1"/>
          </p:nvPr>
        </p:nvSpPr>
        <p:spPr/>
        <p:txBody>
          <a:bodyPr>
            <a:normAutofit fontScale="92500" lnSpcReduction="20000"/>
          </a:bodyPr>
          <a:lstStyle/>
          <a:p>
            <a:r>
              <a:rPr lang="ar-IQ" dirty="0" smtClean="0"/>
              <a:t>تشتمل على مجموعة من المسلمات او الافتراضات المقبولة في تفسير السلوك الشاذ</a:t>
            </a:r>
          </a:p>
          <a:p>
            <a:r>
              <a:rPr lang="ar-IQ" dirty="0" smtClean="0"/>
              <a:t>ان تتبنى استراتيجيات علاجية فعالة</a:t>
            </a:r>
          </a:p>
          <a:p>
            <a:r>
              <a:rPr lang="ar-IQ" dirty="0" smtClean="0"/>
              <a:t>الا تكون تافهة</a:t>
            </a:r>
          </a:p>
          <a:p>
            <a:r>
              <a:rPr lang="ar-IQ" dirty="0" smtClean="0"/>
              <a:t>ان تكون واضحة الاهداف والمعاني</a:t>
            </a:r>
          </a:p>
          <a:p>
            <a:r>
              <a:rPr lang="ar-IQ" dirty="0" smtClean="0"/>
              <a:t>ان تكون قابلة للتطبيق العلمي</a:t>
            </a:r>
          </a:p>
          <a:p>
            <a:r>
              <a:rPr lang="ar-IQ" dirty="0" smtClean="0"/>
              <a:t>ان تنطلق من الواقع</a:t>
            </a:r>
          </a:p>
          <a:p>
            <a:r>
              <a:rPr lang="ar-IQ" dirty="0" smtClean="0"/>
              <a:t>ان تكون قابلة للاختبار العلمي والتقييم</a:t>
            </a:r>
          </a:p>
          <a:p>
            <a:r>
              <a:rPr lang="ar-IQ" dirty="0" smtClean="0"/>
              <a:t>ان تكون متفردة في تفسيرها للسلوك الانساني الشاذ وطرق علاجه</a:t>
            </a:r>
          </a:p>
          <a:p>
            <a:r>
              <a:rPr lang="ar-IQ" dirty="0" smtClean="0"/>
              <a:t>ان تكون لها قدرة على التنبؤ بالسلوك الانساني القادم</a:t>
            </a:r>
            <a:endParaRPr lang="ar-SA" dirty="0"/>
          </a:p>
        </p:txBody>
      </p:sp>
    </p:spTree>
    <p:extLst>
      <p:ext uri="{BB962C8B-B14F-4D97-AF65-F5344CB8AC3E}">
        <p14:creationId xmlns:p14="http://schemas.microsoft.com/office/powerpoint/2010/main" val="1275057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تصنيفات النظرية الارشادية</a:t>
            </a:r>
            <a:endParaRPr lang="ar-SA" dirty="0"/>
          </a:p>
        </p:txBody>
      </p:sp>
      <p:sp>
        <p:nvSpPr>
          <p:cNvPr id="3" name="عنصر نائب للمحتوى 2"/>
          <p:cNvSpPr>
            <a:spLocks noGrp="1"/>
          </p:cNvSpPr>
          <p:nvPr>
            <p:ph sz="quarter" idx="1"/>
          </p:nvPr>
        </p:nvSpPr>
        <p:spPr/>
        <p:txBody>
          <a:bodyPr>
            <a:normAutofit/>
          </a:bodyPr>
          <a:lstStyle/>
          <a:p>
            <a:r>
              <a:rPr lang="ar-IQ" dirty="0" smtClean="0"/>
              <a:t>المدرسة التحليلية : فرويد ، </a:t>
            </a:r>
            <a:r>
              <a:rPr lang="ar-IQ" dirty="0" err="1" smtClean="0"/>
              <a:t>ادلر</a:t>
            </a:r>
            <a:r>
              <a:rPr lang="ar-IQ" dirty="0" smtClean="0"/>
              <a:t> ، يونك ، اريكسون</a:t>
            </a:r>
          </a:p>
          <a:p>
            <a:r>
              <a:rPr lang="ar-IQ" dirty="0" smtClean="0"/>
              <a:t>المدرسة السلوكية : </a:t>
            </a:r>
            <a:r>
              <a:rPr lang="ar-IQ" dirty="0" err="1" smtClean="0"/>
              <a:t>سكنر</a:t>
            </a:r>
            <a:endParaRPr lang="ar-IQ" dirty="0" smtClean="0"/>
          </a:p>
          <a:p>
            <a:r>
              <a:rPr lang="ar-IQ" dirty="0" smtClean="0"/>
              <a:t>السلوكية المعرفية : الس ، </a:t>
            </a:r>
            <a:r>
              <a:rPr lang="ar-IQ" dirty="0" err="1" smtClean="0"/>
              <a:t>ميكنبوم</a:t>
            </a:r>
            <a:endParaRPr lang="ar-IQ" dirty="0" smtClean="0"/>
          </a:p>
          <a:p>
            <a:r>
              <a:rPr lang="ar-IQ" dirty="0" smtClean="0"/>
              <a:t>الظاهرية : روجرز</a:t>
            </a:r>
          </a:p>
          <a:p>
            <a:r>
              <a:rPr lang="ar-IQ" dirty="0" smtClean="0"/>
              <a:t>الواقعية: </a:t>
            </a:r>
            <a:r>
              <a:rPr lang="ar-IQ" dirty="0" err="1" smtClean="0"/>
              <a:t>كلاسر</a:t>
            </a:r>
            <a:endParaRPr lang="ar-IQ" dirty="0" smtClean="0"/>
          </a:p>
          <a:p>
            <a:r>
              <a:rPr lang="ar-IQ" dirty="0" smtClean="0"/>
              <a:t>الانسانية : </a:t>
            </a:r>
            <a:r>
              <a:rPr lang="ar-IQ" dirty="0" err="1" smtClean="0"/>
              <a:t>كيركيجارد</a:t>
            </a:r>
            <a:endParaRPr lang="ar-IQ" dirty="0" smtClean="0"/>
          </a:p>
          <a:p>
            <a:r>
              <a:rPr lang="ar-IQ" dirty="0" smtClean="0"/>
              <a:t>الانتقائية : متعددون</a:t>
            </a:r>
          </a:p>
          <a:p>
            <a:r>
              <a:rPr lang="ar-IQ" dirty="0" err="1" smtClean="0"/>
              <a:t>الجشطلت</a:t>
            </a:r>
            <a:r>
              <a:rPr lang="ar-IQ" dirty="0" smtClean="0"/>
              <a:t> : </a:t>
            </a:r>
            <a:r>
              <a:rPr lang="ar-IQ" dirty="0" err="1" smtClean="0"/>
              <a:t>بيرلز</a:t>
            </a:r>
            <a:endParaRPr lang="ar-SA" dirty="0"/>
          </a:p>
        </p:txBody>
      </p:sp>
    </p:spTree>
    <p:extLst>
      <p:ext uri="{BB962C8B-B14F-4D97-AF65-F5344CB8AC3E}">
        <p14:creationId xmlns:p14="http://schemas.microsoft.com/office/powerpoint/2010/main" val="6662687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sz="4000" dirty="0" smtClean="0">
                <a:solidFill>
                  <a:prstClr val="black"/>
                </a:solidFill>
              </a:rPr>
              <a:t>       النظرية </a:t>
            </a:r>
            <a:r>
              <a:rPr lang="ar-IQ" sz="4000" dirty="0" err="1">
                <a:solidFill>
                  <a:prstClr val="black"/>
                </a:solidFill>
              </a:rPr>
              <a:t>الظاهراتية</a:t>
            </a:r>
            <a:r>
              <a:rPr lang="ar-IQ" sz="4000" dirty="0">
                <a:solidFill>
                  <a:prstClr val="black"/>
                </a:solidFill>
              </a:rPr>
              <a:t> لروجرز                            ( الارشاد المتمركز حول الذات )</a:t>
            </a:r>
            <a:endParaRPr lang="ar-SA" dirty="0"/>
          </a:p>
        </p:txBody>
      </p:sp>
      <p:sp>
        <p:nvSpPr>
          <p:cNvPr id="3" name="عنصر نائب للمحتوى 2"/>
          <p:cNvSpPr>
            <a:spLocks noGrp="1"/>
          </p:cNvSpPr>
          <p:nvPr>
            <p:ph sz="quarter" idx="1"/>
          </p:nvPr>
        </p:nvSpPr>
        <p:spPr/>
        <p:txBody>
          <a:bodyPr>
            <a:normAutofit fontScale="92500" lnSpcReduction="10000"/>
          </a:bodyPr>
          <a:lstStyle/>
          <a:p>
            <a:pPr marL="0" lvl="0" indent="0">
              <a:buNone/>
            </a:pPr>
            <a:r>
              <a:rPr lang="ar-IQ" sz="2500" dirty="0" smtClean="0">
                <a:solidFill>
                  <a:prstClr val="black"/>
                </a:solidFill>
              </a:rPr>
              <a:t>يرى روجرز ان الشخصية الانسانية تبنى مما يلي: </a:t>
            </a:r>
          </a:p>
          <a:p>
            <a:pPr lvl="0"/>
            <a:r>
              <a:rPr lang="ar-IQ" sz="2500" dirty="0" smtClean="0">
                <a:solidFill>
                  <a:prstClr val="black"/>
                </a:solidFill>
              </a:rPr>
              <a:t>العضوية </a:t>
            </a:r>
          </a:p>
          <a:p>
            <a:pPr lvl="0"/>
            <a:r>
              <a:rPr lang="ar-IQ" sz="2500" dirty="0" smtClean="0">
                <a:solidFill>
                  <a:prstClr val="black"/>
                </a:solidFill>
              </a:rPr>
              <a:t>المجال الظاهري</a:t>
            </a:r>
          </a:p>
          <a:p>
            <a:pPr lvl="0"/>
            <a:r>
              <a:rPr lang="ar-IQ" sz="2500" dirty="0" smtClean="0">
                <a:solidFill>
                  <a:prstClr val="black"/>
                </a:solidFill>
              </a:rPr>
              <a:t>الخبرة </a:t>
            </a:r>
          </a:p>
          <a:p>
            <a:pPr lvl="0"/>
            <a:r>
              <a:rPr lang="ar-IQ" sz="2500" dirty="0" smtClean="0">
                <a:solidFill>
                  <a:prstClr val="black"/>
                </a:solidFill>
              </a:rPr>
              <a:t>السلوك</a:t>
            </a:r>
          </a:p>
          <a:p>
            <a:pPr lvl="0"/>
            <a:r>
              <a:rPr lang="ar-IQ" sz="2500" dirty="0" smtClean="0">
                <a:solidFill>
                  <a:prstClr val="black"/>
                </a:solidFill>
              </a:rPr>
              <a:t>الذات</a:t>
            </a:r>
          </a:p>
          <a:p>
            <a:pPr marL="0" lvl="0" indent="0">
              <a:buNone/>
            </a:pPr>
            <a:r>
              <a:rPr lang="ar-IQ" sz="2500" dirty="0" smtClean="0">
                <a:solidFill>
                  <a:prstClr val="black"/>
                </a:solidFill>
              </a:rPr>
              <a:t>تتطور الشخصية عند روجرز من خلال دراسة </a:t>
            </a:r>
          </a:p>
          <a:p>
            <a:pPr marL="0" lvl="0" indent="0">
              <a:buNone/>
            </a:pPr>
            <a:r>
              <a:rPr lang="ar-IQ" sz="2500" dirty="0" smtClean="0">
                <a:solidFill>
                  <a:prstClr val="black"/>
                </a:solidFill>
              </a:rPr>
              <a:t>1-نظام القيم</a:t>
            </a:r>
          </a:p>
          <a:p>
            <a:pPr marL="0" lvl="0" indent="0">
              <a:buNone/>
            </a:pPr>
            <a:r>
              <a:rPr lang="ar-IQ" sz="2500" dirty="0" smtClean="0">
                <a:solidFill>
                  <a:prstClr val="black"/>
                </a:solidFill>
              </a:rPr>
              <a:t>2-مفهوم الذات</a:t>
            </a:r>
          </a:p>
          <a:p>
            <a:pPr marL="0" lvl="0" indent="0">
              <a:buNone/>
            </a:pPr>
            <a:r>
              <a:rPr lang="ar-IQ" sz="2500" dirty="0" smtClean="0">
                <a:solidFill>
                  <a:prstClr val="black"/>
                </a:solidFill>
              </a:rPr>
              <a:t>3-الحاجة</a:t>
            </a:r>
          </a:p>
          <a:p>
            <a:pPr marL="0" lvl="0" indent="0">
              <a:buNone/>
            </a:pPr>
            <a:r>
              <a:rPr lang="ar-IQ" sz="2500" dirty="0" smtClean="0">
                <a:solidFill>
                  <a:prstClr val="black"/>
                </a:solidFill>
              </a:rPr>
              <a:t>4-اعتبار الذات </a:t>
            </a:r>
            <a:endParaRPr lang="ar-SA" sz="2500" dirty="0" smtClean="0">
              <a:solidFill>
                <a:prstClr val="black"/>
              </a:solidFill>
            </a:endParaRPr>
          </a:p>
          <a:p>
            <a:endParaRPr lang="ar-SA" dirty="0"/>
          </a:p>
        </p:txBody>
      </p:sp>
    </p:spTree>
    <p:extLst>
      <p:ext uri="{BB962C8B-B14F-4D97-AF65-F5344CB8AC3E}">
        <p14:creationId xmlns:p14="http://schemas.microsoft.com/office/powerpoint/2010/main" val="1425094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شروط العلاج عند روجرز</a:t>
            </a:r>
            <a:endParaRPr lang="ar-SA" dirty="0"/>
          </a:p>
        </p:txBody>
      </p:sp>
      <p:sp>
        <p:nvSpPr>
          <p:cNvPr id="3" name="عنصر نائب للمحتوى 2"/>
          <p:cNvSpPr>
            <a:spLocks noGrp="1"/>
          </p:cNvSpPr>
          <p:nvPr>
            <p:ph sz="quarter" idx="1"/>
          </p:nvPr>
        </p:nvSpPr>
        <p:spPr/>
        <p:txBody>
          <a:bodyPr>
            <a:normAutofit lnSpcReduction="10000"/>
          </a:bodyPr>
          <a:lstStyle/>
          <a:p>
            <a:r>
              <a:rPr lang="ar-IQ" dirty="0" smtClean="0"/>
              <a:t>ان يكون المسترشد غير منسجم مع ذاته</a:t>
            </a:r>
          </a:p>
          <a:p>
            <a:r>
              <a:rPr lang="ar-IQ" dirty="0" smtClean="0"/>
              <a:t>ان يكون المرشد اصيل في تعامله مع المسترشد وان لا يكون مخادع او مجرد لاعب دور</a:t>
            </a:r>
          </a:p>
          <a:p>
            <a:r>
              <a:rPr lang="ar-IQ" dirty="0" smtClean="0"/>
              <a:t>الاتصال </a:t>
            </a:r>
            <a:r>
              <a:rPr lang="ar-IQ" dirty="0" err="1" smtClean="0"/>
              <a:t>السايكولوجي</a:t>
            </a:r>
            <a:r>
              <a:rPr lang="ar-IQ" dirty="0" smtClean="0"/>
              <a:t> بين المرشد والمسترشد</a:t>
            </a:r>
          </a:p>
          <a:p>
            <a:r>
              <a:rPr lang="ar-IQ" dirty="0" smtClean="0"/>
              <a:t>الاحترام الايجابي غير المشروط</a:t>
            </a:r>
          </a:p>
          <a:p>
            <a:r>
              <a:rPr lang="ar-IQ" dirty="0" smtClean="0"/>
              <a:t>التعاطف</a:t>
            </a:r>
          </a:p>
          <a:p>
            <a:r>
              <a:rPr lang="ar-IQ" dirty="0" smtClean="0"/>
              <a:t>على المرشد الابتعاد عن استعمال عبارات نفسية لا يفهما المسترشد</a:t>
            </a:r>
          </a:p>
          <a:p>
            <a:r>
              <a:rPr lang="ar-IQ" dirty="0" smtClean="0"/>
              <a:t>ان يبتعد المرشد عن عنونه المسترشد واصدار احكام قيمية عليه</a:t>
            </a:r>
            <a:endParaRPr lang="ar-SA" dirty="0"/>
          </a:p>
        </p:txBody>
      </p:sp>
    </p:spTree>
    <p:extLst>
      <p:ext uri="{BB962C8B-B14F-4D97-AF65-F5344CB8AC3E}">
        <p14:creationId xmlns:p14="http://schemas.microsoft.com/office/powerpoint/2010/main" val="1150468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طريقة العلاج عند روجرز</a:t>
            </a:r>
            <a:endParaRPr lang="ar-SA" dirty="0"/>
          </a:p>
        </p:txBody>
      </p:sp>
      <p:sp>
        <p:nvSpPr>
          <p:cNvPr id="3" name="عنصر نائب للمحتوى 2"/>
          <p:cNvSpPr>
            <a:spLocks noGrp="1"/>
          </p:cNvSpPr>
          <p:nvPr>
            <p:ph sz="quarter" idx="1"/>
          </p:nvPr>
        </p:nvSpPr>
        <p:spPr/>
        <p:txBody>
          <a:bodyPr>
            <a:normAutofit fontScale="77500" lnSpcReduction="20000"/>
          </a:bodyPr>
          <a:lstStyle/>
          <a:p>
            <a:r>
              <a:rPr lang="ar-IQ" dirty="0" smtClean="0"/>
              <a:t>الجلوس بصورة متقابلة ومريحة والتعرف على بعض وخلق جو من الالفة والثقة بينهما</a:t>
            </a:r>
          </a:p>
          <a:p>
            <a:r>
              <a:rPr lang="ar-IQ" dirty="0" smtClean="0"/>
              <a:t>الاصغاء</a:t>
            </a:r>
          </a:p>
          <a:p>
            <a:r>
              <a:rPr lang="ar-IQ" dirty="0" smtClean="0"/>
              <a:t>التنفيس</a:t>
            </a:r>
          </a:p>
          <a:p>
            <a:r>
              <a:rPr lang="ar-IQ" dirty="0" smtClean="0"/>
              <a:t>عكس المشاعر</a:t>
            </a:r>
          </a:p>
          <a:p>
            <a:r>
              <a:rPr lang="ar-IQ" dirty="0" smtClean="0"/>
              <a:t>السؤال</a:t>
            </a:r>
          </a:p>
          <a:p>
            <a:r>
              <a:rPr lang="ar-IQ" dirty="0" smtClean="0"/>
              <a:t>طلب التوضيح</a:t>
            </a:r>
          </a:p>
          <a:p>
            <a:r>
              <a:rPr lang="ar-IQ" dirty="0" smtClean="0"/>
              <a:t>المواجهة الحريصة</a:t>
            </a:r>
          </a:p>
          <a:p>
            <a:r>
              <a:rPr lang="ar-IQ" dirty="0" smtClean="0"/>
              <a:t>الصمت</a:t>
            </a:r>
          </a:p>
          <a:p>
            <a:r>
              <a:rPr lang="ar-IQ" dirty="0" smtClean="0"/>
              <a:t>تلخيص المشاعر</a:t>
            </a:r>
          </a:p>
          <a:p>
            <a:r>
              <a:rPr lang="ar-IQ" dirty="0" smtClean="0"/>
              <a:t>ان يتيح المرشد للمسترشد اختيار البدائل التي تناسبه دون ايحاءات</a:t>
            </a:r>
          </a:p>
          <a:p>
            <a:r>
              <a:rPr lang="ar-IQ" dirty="0" smtClean="0"/>
              <a:t>المرشد هو حجر الزاوية في العلاج  وان العبء الاكبر يقع على المرشد وليس على المسترشد</a:t>
            </a:r>
            <a:endParaRPr lang="ar-SA" dirty="0"/>
          </a:p>
        </p:txBody>
      </p:sp>
    </p:spTree>
    <p:extLst>
      <p:ext uri="{BB962C8B-B14F-4D97-AF65-F5344CB8AC3E}">
        <p14:creationId xmlns:p14="http://schemas.microsoft.com/office/powerpoint/2010/main" val="1175930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نظرية التحليل النفسي ( فرويد)</a:t>
            </a:r>
            <a:endParaRPr lang="ar-SA" dirty="0"/>
          </a:p>
        </p:txBody>
      </p:sp>
      <p:sp>
        <p:nvSpPr>
          <p:cNvPr id="3" name="عنصر نائب للمحتوى 2"/>
          <p:cNvSpPr>
            <a:spLocks noGrp="1"/>
          </p:cNvSpPr>
          <p:nvPr>
            <p:ph sz="quarter" idx="1"/>
          </p:nvPr>
        </p:nvSpPr>
        <p:spPr/>
        <p:txBody>
          <a:bodyPr/>
          <a:lstStyle/>
          <a:p>
            <a:r>
              <a:rPr lang="ar-IQ" dirty="0" smtClean="0"/>
              <a:t>المفاهيم الاساسية في النظرية :-</a:t>
            </a:r>
          </a:p>
          <a:p>
            <a:r>
              <a:rPr lang="ar-IQ" dirty="0" smtClean="0"/>
              <a:t>الغرائز: أ-مجموعة اروس  ب-مجموعة </a:t>
            </a:r>
            <a:r>
              <a:rPr lang="ar-IQ" dirty="0" err="1" smtClean="0"/>
              <a:t>ثانتوس</a:t>
            </a:r>
            <a:endParaRPr lang="ar-IQ" dirty="0" smtClean="0"/>
          </a:p>
          <a:p>
            <a:r>
              <a:rPr lang="ar-IQ" dirty="0" smtClean="0"/>
              <a:t>مبدأ اللذة</a:t>
            </a:r>
          </a:p>
          <a:p>
            <a:r>
              <a:rPr lang="ar-IQ" dirty="0" smtClean="0"/>
              <a:t>الشعور واللاشعور: أ-الشعور ب-</a:t>
            </a:r>
            <a:r>
              <a:rPr lang="ar-IQ" dirty="0" err="1" smtClean="0"/>
              <a:t>ماقبل</a:t>
            </a:r>
            <a:r>
              <a:rPr lang="ar-IQ" dirty="0" smtClean="0"/>
              <a:t> الشعور ج-اللاشعور</a:t>
            </a:r>
          </a:p>
          <a:p>
            <a:r>
              <a:rPr lang="ar-IQ" dirty="0" smtClean="0"/>
              <a:t>القلق : أ-القلق الواقعي ب-القلق العصابي ج-القلق الاخلاقي</a:t>
            </a:r>
          </a:p>
          <a:p>
            <a:pPr marL="0" indent="0">
              <a:buNone/>
            </a:pPr>
            <a:endParaRPr lang="ar-IQ" dirty="0" smtClean="0"/>
          </a:p>
          <a:p>
            <a:endParaRPr lang="ar-IQ" dirty="0" smtClean="0"/>
          </a:p>
          <a:p>
            <a:endParaRPr lang="ar-SA" dirty="0"/>
          </a:p>
        </p:txBody>
      </p:sp>
    </p:spTree>
    <p:extLst>
      <p:ext uri="{BB962C8B-B14F-4D97-AF65-F5344CB8AC3E}">
        <p14:creationId xmlns:p14="http://schemas.microsoft.com/office/powerpoint/2010/main" val="418925236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240</TotalTime>
  <Words>1743</Words>
  <Application>Microsoft Office PowerPoint</Application>
  <PresentationFormat>عرض على الشاشة (3:4)‏</PresentationFormat>
  <Paragraphs>255</Paragraphs>
  <Slides>29</Slides>
  <Notes>0</Notes>
  <HiddenSlides>0</HiddenSlides>
  <MMClips>0</MMClips>
  <ScaleCrop>false</ScaleCrop>
  <HeadingPairs>
    <vt:vector size="4" baseType="variant">
      <vt:variant>
        <vt:lpstr>نسق</vt:lpstr>
      </vt:variant>
      <vt:variant>
        <vt:i4>1</vt:i4>
      </vt:variant>
      <vt:variant>
        <vt:lpstr>عناوين الشرائح</vt:lpstr>
      </vt:variant>
      <vt:variant>
        <vt:i4>29</vt:i4>
      </vt:variant>
    </vt:vector>
  </HeadingPairs>
  <TitlesOfParts>
    <vt:vector size="30" baseType="lpstr">
      <vt:lpstr>ألوان متوسطة</vt:lpstr>
      <vt:lpstr>النظريات الارشادية (المرحلة الثالثة)</vt:lpstr>
      <vt:lpstr>النظرية</vt:lpstr>
      <vt:lpstr>اهمية النظرية الارشادية</vt:lpstr>
      <vt:lpstr>خصائص النظرية الجيدة</vt:lpstr>
      <vt:lpstr>تصنيفات النظرية الارشادية</vt:lpstr>
      <vt:lpstr>       النظرية الظاهراتية لروجرز                            ( الارشاد المتمركز حول الذات )</vt:lpstr>
      <vt:lpstr>شروط العلاج عند روجرز</vt:lpstr>
      <vt:lpstr>طريقة العلاج عند روجرز</vt:lpstr>
      <vt:lpstr>نظرية التحليل النفسي ( فرويد)</vt:lpstr>
      <vt:lpstr>السلوك المرضي وطرق العلاج </vt:lpstr>
      <vt:lpstr>اساليب العلاج والتحليل النفسي</vt:lpstr>
      <vt:lpstr>دور المرشد في نظرية فرويد</vt:lpstr>
      <vt:lpstr>التطبيقات الارشادية لنظرية التحليل النفسي</vt:lpstr>
      <vt:lpstr>نظرية الارشاد الفردي (ادلر)</vt:lpstr>
      <vt:lpstr>اهداف الارشاد الادلري واساليبه</vt:lpstr>
      <vt:lpstr>وجهة نظر ادلر في الانسان وفي السلوك المرضي</vt:lpstr>
      <vt:lpstr>العملية العلاجية ودور المرشد عند ادلر </vt:lpstr>
      <vt:lpstr>نظرية التحليل التفاعلي ( بيرن )</vt:lpstr>
      <vt:lpstr>نظرية التحليل التفاعلي(بيرن)</vt:lpstr>
      <vt:lpstr>نظرية التحليل التفاعلي</vt:lpstr>
      <vt:lpstr>نظرية العلاج السلوكي </vt:lpstr>
      <vt:lpstr>نظرية العلاج السلوكي</vt:lpstr>
      <vt:lpstr>النظرية الجشطلتية ( بيرلز)</vt:lpstr>
      <vt:lpstr>النظرية الجشطلتية ( بيرلز)</vt:lpstr>
      <vt:lpstr>النظرية الجشطلتية ( بيرلز)</vt:lpstr>
      <vt:lpstr>النظرية الجشطلتية ( بيرلز)</vt:lpstr>
      <vt:lpstr>نظرية العلاج العقلي العاطفي ( الس)</vt:lpstr>
      <vt:lpstr>نظرية العلاج العقلي العاطفي ( الس)</vt:lpstr>
      <vt:lpstr>نظرية العلاج العقلي العاطفي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النظريات الارشادية</dc:title>
  <dc:creator>zaidon mamon</dc:creator>
  <cp:lastModifiedBy>zaidon mamon</cp:lastModifiedBy>
  <cp:revision>26</cp:revision>
  <dcterms:created xsi:type="dcterms:W3CDTF">2019-10-31T13:32:42Z</dcterms:created>
  <dcterms:modified xsi:type="dcterms:W3CDTF">2019-11-01T16:12:40Z</dcterms:modified>
</cp:coreProperties>
</file>