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323462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195866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92180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136820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371382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10E0976-3FAC-4D77-A7DE-BF7A67F63ECE}" type="datetimeFigureOut">
              <a:rPr lang="ar-IQ" smtClean="0"/>
              <a:t>13/10/1441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308058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10E0976-3FAC-4D77-A7DE-BF7A67F63ECE}" type="datetimeFigureOut">
              <a:rPr lang="ar-IQ" smtClean="0"/>
              <a:t>13/10/1441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139240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10E0976-3FAC-4D77-A7DE-BF7A67F63ECE}" type="datetimeFigureOut">
              <a:rPr lang="ar-IQ" smtClean="0"/>
              <a:t>13/10/1441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217221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0E0976-3FAC-4D77-A7DE-BF7A67F63ECE}" type="datetimeFigureOut">
              <a:rPr lang="ar-IQ" smtClean="0"/>
              <a:t>13/10/1441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397848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0E0976-3FAC-4D77-A7DE-BF7A67F63ECE}" type="datetimeFigureOut">
              <a:rPr lang="ar-IQ" smtClean="0"/>
              <a:t>13/10/1441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381991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0E0976-3FAC-4D77-A7DE-BF7A67F63ECE}" type="datetimeFigureOut">
              <a:rPr lang="ar-IQ" smtClean="0"/>
              <a:t>13/10/1441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7FAD1E-C072-4B19-86A0-5998899797B3}" type="slidenum">
              <a:rPr lang="ar-IQ" smtClean="0"/>
              <a:t>‹#›</a:t>
            </a:fld>
            <a:endParaRPr lang="ar-IQ"/>
          </a:p>
        </p:txBody>
      </p:sp>
    </p:spTree>
    <p:extLst>
      <p:ext uri="{BB962C8B-B14F-4D97-AF65-F5344CB8AC3E}">
        <p14:creationId xmlns:p14="http://schemas.microsoft.com/office/powerpoint/2010/main" val="125456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0E0976-3FAC-4D77-A7DE-BF7A67F63ECE}" type="datetimeFigureOut">
              <a:rPr lang="ar-IQ" smtClean="0"/>
              <a:t>13/10/1441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7FAD1E-C072-4B19-86A0-5998899797B3}" type="slidenum">
              <a:rPr lang="ar-IQ" smtClean="0"/>
              <a:t>‹#›</a:t>
            </a:fld>
            <a:endParaRPr lang="ar-IQ"/>
          </a:p>
        </p:txBody>
      </p:sp>
    </p:spTree>
    <p:extLst>
      <p:ext uri="{BB962C8B-B14F-4D97-AF65-F5344CB8AC3E}">
        <p14:creationId xmlns:p14="http://schemas.microsoft.com/office/powerpoint/2010/main" val="379006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رقم </a:t>
            </a:r>
            <a:r>
              <a:rPr lang="en-US" dirty="0" smtClean="0"/>
              <a:t>13</a:t>
            </a:r>
            <a:endParaRPr lang="ar-IQ" dirty="0"/>
          </a:p>
        </p:txBody>
      </p:sp>
      <p:sp>
        <p:nvSpPr>
          <p:cNvPr id="3" name="عنوان فرعي 2"/>
          <p:cNvSpPr>
            <a:spLocks noGrp="1"/>
          </p:cNvSpPr>
          <p:nvPr>
            <p:ph type="subTitle" idx="1"/>
          </p:nvPr>
        </p:nvSpPr>
        <p:spPr/>
        <p:txBody>
          <a:bodyPr/>
          <a:lstStyle/>
          <a:p>
            <a:r>
              <a:rPr lang="ar-IQ" dirty="0" smtClean="0">
                <a:solidFill>
                  <a:schemeClr val="tx2"/>
                </a:solidFill>
              </a:rPr>
              <a:t>تكملة نظرية </a:t>
            </a:r>
            <a:r>
              <a:rPr lang="ar-IQ" dirty="0" err="1" smtClean="0">
                <a:solidFill>
                  <a:schemeClr val="tx2"/>
                </a:solidFill>
              </a:rPr>
              <a:t>الجشطلت</a:t>
            </a:r>
            <a:r>
              <a:rPr lang="ar-IQ" dirty="0" smtClean="0">
                <a:solidFill>
                  <a:schemeClr val="tx2"/>
                </a:solidFill>
              </a:rPr>
              <a:t> الجزء الثالث</a:t>
            </a:r>
            <a:endParaRPr lang="ar-IQ" dirty="0">
              <a:solidFill>
                <a:schemeClr val="tx2"/>
              </a:solidFill>
            </a:endParaRPr>
          </a:p>
        </p:txBody>
      </p:sp>
    </p:spTree>
    <p:extLst>
      <p:ext uri="{BB962C8B-B14F-4D97-AF65-F5344CB8AC3E}">
        <p14:creationId xmlns:p14="http://schemas.microsoft.com/office/powerpoint/2010/main" val="4634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u="sng" dirty="0" smtClean="0"/>
              <a:t>3-الكرسي </a:t>
            </a:r>
            <a:r>
              <a:rPr lang="ar-IQ" b="1" u="sng" dirty="0"/>
              <a:t>الساخن :</a:t>
            </a:r>
            <a:r>
              <a:rPr lang="ar-IQ" dirty="0"/>
              <a:t> يستعمل هذا الاسلوب عادةً لرفع حالة الوعي الذاتي لدى الفرد وتبدأ الجلسة بأن يوضح القائد مفهوم التمرين ثم يطلب من المشارك الذي يرغب في ممارسته ان يجلس على كرسي وجهاً لوجه معه ويقوم بعد ذلك بالتحدث عن مشكلة حياتية محددة تضايقه لمدة تمتد من ( 10-30 ) دقيقة وحتى يشعر كل من المعالج والمشارك بأنهما وصلا الى النهاية بشرط ان يشير الى كل ما يتعلق بالمشكلة طبقاً </a:t>
            </a:r>
            <a:r>
              <a:rPr lang="ar-IQ" dirty="0" err="1"/>
              <a:t>لاحاسيسه</a:t>
            </a:r>
            <a:r>
              <a:rPr lang="ar-IQ" dirty="0"/>
              <a:t> في ذات الوقت والمكان ، وان يقتصر دور اعضاء الجماعة على التدخل بطريقة بناءة فقط عندما يطلب من احدهم ذلك على ان يتفاعل معه القائد بشكل مباشر وعميق من اجل التوصل الى حقيقة المشكلة التي يعاني منها ، واذا لم يتطوع احد للقيام بالتمرين بعد توضيحه فأنه يمكن تأجيله لحين تقدم احد الاشخاص ، ومن فوائد هذا الاسلوب انه يعمل على زيادة الوعي عند المسترشد لذاته ومشاعره ويشعر باهتمام الاخرين نحوها ويهدف الى تعليمه من خلال المواجهة مع المشاعر الحقيقية </a:t>
            </a:r>
            <a:endParaRPr lang="ar-IQ" dirty="0"/>
          </a:p>
        </p:txBody>
      </p:sp>
    </p:spTree>
    <p:extLst>
      <p:ext uri="{BB962C8B-B14F-4D97-AF65-F5344CB8AC3E}">
        <p14:creationId xmlns:p14="http://schemas.microsoft.com/office/powerpoint/2010/main" val="1923753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4</a:t>
            </a:r>
            <a:r>
              <a:rPr lang="ar-IQ" b="1" u="sng" dirty="0"/>
              <a:t>-الكرسي الخالي :</a:t>
            </a:r>
            <a:r>
              <a:rPr lang="ar-IQ" dirty="0"/>
              <a:t> يعتبر من اكثر الاساليب </a:t>
            </a:r>
            <a:r>
              <a:rPr lang="ar-IQ" dirty="0" err="1"/>
              <a:t>الجشطالتية</a:t>
            </a:r>
            <a:r>
              <a:rPr lang="ar-IQ" dirty="0"/>
              <a:t> استخداماً في العلاج وقد صمم من اجل مساعدة الفرد على التعامل مع شخص اخر او بين اجزاء من شخصيته حيث يوضع كرسيان متقابلان يمثل احدهما المسترشد او احد اجزائه مثل الانا الاعلى او الانا الاسفل ويبدأ الحوار بأن ينتقل المسترشد من كرسي لأخر وعلى المعالج مراقبة ومعرفة مدى تقدمه في الحوار فيبدي المعالج ملاحظاته ويرشده عندما يجلس على الكرسي او يلفت نظره لما قيل</a:t>
            </a:r>
            <a:endParaRPr lang="ar-IQ" dirty="0"/>
          </a:p>
        </p:txBody>
      </p:sp>
    </p:spTree>
    <p:extLst>
      <p:ext uri="{BB962C8B-B14F-4D97-AF65-F5344CB8AC3E}">
        <p14:creationId xmlns:p14="http://schemas.microsoft.com/office/powerpoint/2010/main" val="371807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u="sng" dirty="0" smtClean="0"/>
              <a:t>5-عمل </a:t>
            </a:r>
            <a:r>
              <a:rPr lang="ar-IQ" b="1" u="sng" dirty="0"/>
              <a:t>الجولات :</a:t>
            </a:r>
            <a:r>
              <a:rPr lang="ar-IQ" dirty="0"/>
              <a:t> يلجأ القائد الى تطبيق هذا الاسلوب عندما يتطلب الوضع العلاجي مواجهة قوية لعضو معين في الجماعة ومما يستدعي المواجهة تعبير يصدر عن العضو مثل اذا قال هذا العضو ( اكره كل فرد في هذه الغرفة ) فيطلب منه القائد ان يوضح هذه الجملة لكل فرد على حدة مباشرة كأن يقول ( انا اكرهك يا فلان لأني اشعر تجاهك بكذا ويضايقني منك كذا ) ، وقد يكون عمل الجولات على شكل سؤال الشخص : بماذا انت متأثر ؟ هذا السؤال يساعد الفرد على الوعي بحالته المزاجية ومشاعره واحاسيسه في هذه اللحظة ، والهدف من هذا التمرين هو ان يكتشف الفرد ذاته حيث ان اكتشاف الذات مهمة يركز عليها المعالجون </a:t>
            </a:r>
            <a:r>
              <a:rPr lang="ar-IQ" dirty="0" err="1"/>
              <a:t>الجشطالتيون</a:t>
            </a:r>
            <a:endParaRPr lang="ar-IQ" dirty="0"/>
          </a:p>
        </p:txBody>
      </p:sp>
    </p:spTree>
    <p:extLst>
      <p:ext uri="{BB962C8B-B14F-4D97-AF65-F5344CB8AC3E}">
        <p14:creationId xmlns:p14="http://schemas.microsoft.com/office/powerpoint/2010/main" val="396072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b="1" u="sng" dirty="0" smtClean="0"/>
              <a:t>6-اجراء </a:t>
            </a:r>
            <a:r>
              <a:rPr lang="ar-IQ" b="1" u="sng" dirty="0"/>
              <a:t>حوار بين الانا العليا والانا السفلى :  </a:t>
            </a:r>
            <a:r>
              <a:rPr lang="ar-IQ" dirty="0"/>
              <a:t>اخذ </a:t>
            </a:r>
            <a:r>
              <a:rPr lang="ar-IQ" dirty="0" err="1"/>
              <a:t>بيرلز</a:t>
            </a:r>
            <a:r>
              <a:rPr lang="ar-IQ" dirty="0"/>
              <a:t> هذا المفهوم من اتجاه التحليل النفسي مشيراً بذلك الى العملية التي يدمج فيها الفرد في شخصيته مظاهر وجوانب من شخصيات الاخرين بطريقة غير واعية ، فالطفل في نموه يميل الى التعلم من قيم والديه واصحابه في المدرسة ومجتمعه ويعمل الفرد في محاولته التعامل مع العالم الخارجي على تقليل الاختلافات بين ما حصل عليه من والديه ومجتمعه وبين ما يريد فعله حقاً ، انه يرفض التميز بين رغبات والديه ورغباته الخاصة لأنه عندما يفعل ذلك فأنه يحتاج الى اعادة تكوين وبناء ومن جانبه مما يستدعي اثارة القلق لديه .</a:t>
            </a:r>
            <a:endParaRPr lang="ar-IQ" dirty="0"/>
          </a:p>
        </p:txBody>
      </p:sp>
    </p:spTree>
    <p:extLst>
      <p:ext uri="{BB962C8B-B14F-4D97-AF65-F5344CB8AC3E}">
        <p14:creationId xmlns:p14="http://schemas.microsoft.com/office/powerpoint/2010/main" val="324119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ذكر </a:t>
            </a:r>
            <a:r>
              <a:rPr lang="ar-IQ" dirty="0" err="1"/>
              <a:t>بيرلز</a:t>
            </a:r>
            <a:r>
              <a:rPr lang="ar-IQ" dirty="0"/>
              <a:t> ان الصراعات العصبية تتضمن جوانب عكسية  في الشخصية ويخبر المعالج  المسترشد بكل جزء من اجزاء الصراع على شكل حوار وان اكثر جوانب الشخصية اضطراباً وشيوعاً هي بين الانا العليا والانا السفلى وتمثل الانا العليا السلطوية والتهديد واعطاء الاوامر بينما تمثل الانا السفلى الاعتذار ولعب الادوار ويمثل هذا الجانبان العدوانية التي تليها الاعذار والحجج المبررة للسلوك .</a:t>
            </a:r>
            <a:endParaRPr lang="en-US" dirty="0"/>
          </a:p>
          <a:p>
            <a:r>
              <a:rPr lang="ar-IQ" dirty="0"/>
              <a:t>ومن الاساليب المستعملة لمعالجة هذا التناقض بين الفرد والاخرين وبين جانبي الانا العليا والسفلى في نفس الفرد وجوب ان نجعل عضو الجماعة الارشادية يتعلم ان يميز بين الانا وهو ذلك بتدريبه على تكوين جمل تبدأ بضمير المتكلم لان هذه الجمل تجعل الفرد يشعر بذاته .</a:t>
            </a:r>
            <a:endParaRPr lang="ar-IQ" dirty="0"/>
          </a:p>
        </p:txBody>
      </p:sp>
    </p:spTree>
    <p:extLst>
      <p:ext uri="{BB962C8B-B14F-4D97-AF65-F5344CB8AC3E}">
        <p14:creationId xmlns:p14="http://schemas.microsoft.com/office/powerpoint/2010/main" val="605138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u="sng" dirty="0" smtClean="0"/>
              <a:t>7-التعبير </a:t>
            </a:r>
            <a:r>
              <a:rPr lang="ar-IQ" b="1" u="sng" dirty="0"/>
              <a:t>عن مشاعر الاستياء والتقدير :</a:t>
            </a:r>
            <a:r>
              <a:rPr lang="ar-IQ" dirty="0"/>
              <a:t> يؤكد المرشدون </a:t>
            </a:r>
            <a:r>
              <a:rPr lang="ar-IQ" dirty="0" err="1"/>
              <a:t>الجشطالتيون</a:t>
            </a:r>
            <a:r>
              <a:rPr lang="ar-IQ" dirty="0"/>
              <a:t> على انه يستحيل وجود مشاعر التقدير والاعجاب بدون توفر مشاعر الاستياء والامتعاض وتهدف هذه الطريقة لمساعدة المسترشد في التعبير عن مشاعره التي لم يعبر عنها في جلسات سابقة ، كما يهدف الى بيان الجوانب التي يحبها او يكرهها الاخرون عنه ، ومن خلال هذه الطريقة يتعلم المسترشد التعامل مع الجانبين السيء والحسن ، ولذلك فدور المعالج مساعدة المسترشد في التعبير عن مشاعر البعض والاستياء والتقدير فيتحقق النمو لديه .</a:t>
            </a:r>
            <a:endParaRPr lang="en-US" dirty="0"/>
          </a:p>
          <a:p>
            <a:endParaRPr lang="ar-IQ" dirty="0"/>
          </a:p>
        </p:txBody>
      </p:sp>
    </p:spTree>
    <p:extLst>
      <p:ext uri="{BB962C8B-B14F-4D97-AF65-F5344CB8AC3E}">
        <p14:creationId xmlns:p14="http://schemas.microsoft.com/office/powerpoint/2010/main" val="246532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b="1" u="sng" dirty="0" smtClean="0"/>
              <a:t>8-لغة </a:t>
            </a:r>
            <a:r>
              <a:rPr lang="ar-IQ" b="1" u="sng" dirty="0"/>
              <a:t>الجسد :</a:t>
            </a:r>
            <a:r>
              <a:rPr lang="ar-IQ" dirty="0"/>
              <a:t> يشدد </a:t>
            </a:r>
            <a:r>
              <a:rPr lang="ar-IQ" dirty="0" err="1"/>
              <a:t>الجشطلت</a:t>
            </a:r>
            <a:r>
              <a:rPr lang="ar-IQ" dirty="0"/>
              <a:t> على استخدام لغة الجسد او التلميحات في مساعدة المسترشد في تعامله مع مشكلته ،  </a:t>
            </a:r>
            <a:r>
              <a:rPr lang="ar-IQ" dirty="0" err="1"/>
              <a:t>فأذا</a:t>
            </a:r>
            <a:r>
              <a:rPr lang="ar-IQ" dirty="0"/>
              <a:t> كان الشخص يطرق بيده على جانب الكرسي مثلاً فللقائد ان يسأله : ماذا تقول يدك للكرسي ؟ وصياغة السؤال بهذه الطريقة تجنب القائد تفسير الطرق او الحركة ويترك المجال للعضو نفسه لتفسير اهمية التعبيرات الجسمية تأتي من ايمان المعالجين </a:t>
            </a:r>
            <a:r>
              <a:rPr lang="ar-IQ" dirty="0" err="1"/>
              <a:t>الجشطلت</a:t>
            </a:r>
            <a:r>
              <a:rPr lang="ar-IQ" dirty="0"/>
              <a:t> بالكلية لدى العضوية وان ما يجري في عقل الفرد ينعكس من خلال حركات جسمه لذا يجب الاهتمام بتوحيد الجسم والعقل معاً ويجب ان تكون لدى القائد مهارة تفسير وقراءة التعبيرات الجسمية .</a:t>
            </a:r>
            <a:endParaRPr lang="en-US" dirty="0"/>
          </a:p>
          <a:p>
            <a:endParaRPr lang="ar-IQ" dirty="0"/>
          </a:p>
        </p:txBody>
      </p:sp>
    </p:spTree>
    <p:extLst>
      <p:ext uri="{BB962C8B-B14F-4D97-AF65-F5344CB8AC3E}">
        <p14:creationId xmlns:p14="http://schemas.microsoft.com/office/powerpoint/2010/main" val="113734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9</a:t>
            </a:r>
            <a:r>
              <a:rPr lang="ar-IQ" b="1" u="sng" dirty="0"/>
              <a:t>-تحويل الاسئلة الى جمل :   </a:t>
            </a:r>
            <a:r>
              <a:rPr lang="ar-IQ" dirty="0"/>
              <a:t>ان مشكلة الاسئلة لدى المرشدين </a:t>
            </a:r>
            <a:r>
              <a:rPr lang="ar-IQ" dirty="0" err="1"/>
              <a:t>الجشطالت</a:t>
            </a:r>
            <a:r>
              <a:rPr lang="ar-IQ" dirty="0"/>
              <a:t> انها تحول دون الاتصال الصادق وتعطي رسائل مختلطة وغامضة لذا يفضل تحويل السؤال الى جملة خبرية مثال : قد يقول مشارك من غير تفكير بأنه يعاني من مشاكل في المدرسة لان الاخرين ينظرون اليه على انه عبقري ورداً على ذلك قد يسأله مشارك اخر : هل تعتقد بأن هذا هو سبب مشكلتك ؟ الا انه من الافضل تحويل السؤال الى جملة خبرية مثل انا لا اعتقد بأن ذلك هو سبب مشكلتك  ، ان كلاً من السائل والمسؤول قد يستفيد من الجمل الخبرية الواضحة .</a:t>
            </a:r>
            <a:endParaRPr lang="en-US" dirty="0"/>
          </a:p>
          <a:p>
            <a:endParaRPr lang="ar-IQ" dirty="0"/>
          </a:p>
        </p:txBody>
      </p:sp>
    </p:spTree>
    <p:extLst>
      <p:ext uri="{BB962C8B-B14F-4D97-AF65-F5344CB8AC3E}">
        <p14:creationId xmlns:p14="http://schemas.microsoft.com/office/powerpoint/2010/main" val="2657514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u="sng" dirty="0" smtClean="0"/>
              <a:t>10-المشاركة </a:t>
            </a:r>
            <a:r>
              <a:rPr lang="ar-IQ" b="1" u="sng" dirty="0"/>
              <a:t>في الاحاسيس الداخلية :</a:t>
            </a:r>
            <a:r>
              <a:rPr lang="ar-IQ" dirty="0"/>
              <a:t>يطلب من المسترشد عدم تقديم تفسيرات لسلوك الاخرين حيث ان ذلك يخلق دفاعات عندهم ويطلب منه المشاركة في الاحاسيس والمشاعر مثل انا احس بكذا ، انا اشعر هكذا .</a:t>
            </a:r>
            <a:endParaRPr lang="en-US" dirty="0"/>
          </a:p>
          <a:p>
            <a:r>
              <a:rPr lang="ar-IQ" b="1" u="sng" dirty="0"/>
              <a:t>11-الاصالة :</a:t>
            </a:r>
            <a:r>
              <a:rPr lang="ar-IQ" dirty="0"/>
              <a:t> اي ان يتصرف القائد بناء على ما يدور في عقله فعلاً وان يكون هو نفسه ويكون على طبيعته فلا يكون مجاملاً او مزيفاً </a:t>
            </a:r>
            <a:endParaRPr lang="ar-IQ" dirty="0"/>
          </a:p>
        </p:txBody>
      </p:sp>
    </p:spTree>
    <p:extLst>
      <p:ext uri="{BB962C8B-B14F-4D97-AF65-F5344CB8AC3E}">
        <p14:creationId xmlns:p14="http://schemas.microsoft.com/office/powerpoint/2010/main" val="38627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b="1" u="sng" dirty="0" smtClean="0"/>
              <a:t>12-الانسحاب </a:t>
            </a:r>
            <a:r>
              <a:rPr lang="ar-IQ" b="1" u="sng" dirty="0"/>
              <a:t>: </a:t>
            </a:r>
            <a:r>
              <a:rPr lang="ar-IQ" dirty="0"/>
              <a:t>هذه المدرسة تؤكد على حق الفرد في الانسحاب من الاتصال مخالفة بذلك مناهج مجموعات المواجهة الاخرى ، فنجد </a:t>
            </a:r>
            <a:r>
              <a:rPr lang="ar-IQ" dirty="0" err="1"/>
              <a:t>بيرلز</a:t>
            </a:r>
            <a:r>
              <a:rPr lang="ar-IQ" dirty="0"/>
              <a:t> يشير الى انه لا يمكن ان يكون هنالك جهة يمين بدون شمال وبذلك لن يكون هنالك اتصال بدون انسحاب ، والواقع ان اهمية الانسحاب تكمن في انه يشير الى التنظيم العضوي للفرد ، فالفرد يقرر فيما هو يريد او لا يريد الانسحاب او ان يبقى على اتصال مع اناس اخرين والانسحاب يتيح للمسترشد ان يعيش الامن المؤقت الناتج عنه .</a:t>
            </a:r>
            <a:endParaRPr lang="en-US" dirty="0"/>
          </a:p>
          <a:p>
            <a:r>
              <a:rPr lang="ar-IQ" b="1" u="sng" dirty="0"/>
              <a:t>13-الدور المعاكس :</a:t>
            </a:r>
            <a:r>
              <a:rPr lang="ar-IQ" dirty="0"/>
              <a:t> يستعمل قائد المجموعة </a:t>
            </a:r>
            <a:r>
              <a:rPr lang="ar-IQ" dirty="0" err="1"/>
              <a:t>الجشطالتية</a:t>
            </a:r>
            <a:r>
              <a:rPr lang="ar-IQ" dirty="0"/>
              <a:t> انعكاسات الدور ليساعد المشتركين على فهم ان السلوك العلني الظاهري قد يمثل عكس دوافعهم الكامنة ، وافضل مثال على ذلك يطلب من الشخص الخجول جداً بلعب دور عارض في موقف جماعي</a:t>
            </a:r>
            <a:endParaRPr lang="ar-IQ" dirty="0"/>
          </a:p>
        </p:txBody>
      </p:sp>
    </p:spTree>
    <p:extLst>
      <p:ext uri="{BB962C8B-B14F-4D97-AF65-F5344CB8AC3E}">
        <p14:creationId xmlns:p14="http://schemas.microsoft.com/office/powerpoint/2010/main" val="186355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a:ea typeface="Calibri"/>
                <a:cs typeface="Arial"/>
              </a:rPr>
              <a:t>تطور السلوك المرضي </a:t>
            </a:r>
            <a:endParaRPr lang="ar-IQ"/>
          </a:p>
        </p:txBody>
      </p:sp>
      <p:sp>
        <p:nvSpPr>
          <p:cNvPr id="3" name="عنصر نائب للمحتوى 2"/>
          <p:cNvSpPr>
            <a:spLocks noGrp="1"/>
          </p:cNvSpPr>
          <p:nvPr>
            <p:ph idx="1"/>
          </p:nvPr>
        </p:nvSpPr>
        <p:spPr/>
        <p:txBody>
          <a:bodyPr/>
          <a:lstStyle/>
          <a:p>
            <a:pPr algn="just">
              <a:lnSpc>
                <a:spcPct val="115000"/>
              </a:lnSpc>
            </a:pPr>
            <a:r>
              <a:rPr lang="ar-IQ" dirty="0">
                <a:ea typeface="Calibri"/>
              </a:rPr>
              <a:t>يرى </a:t>
            </a:r>
            <a:r>
              <a:rPr lang="ar-IQ" dirty="0" err="1">
                <a:ea typeface="Calibri"/>
              </a:rPr>
              <a:t>الجشطلت</a:t>
            </a:r>
            <a:r>
              <a:rPr lang="ar-IQ" dirty="0">
                <a:ea typeface="Calibri"/>
              </a:rPr>
              <a:t> ان الافراد الذين يعانون من اضطرابات نفسية يحاولون ان يتجاوزوا نزعة الذات التنظيمية وهي نزعة موروثة ، الامر الذي يؤدي الى السلوك غير المتكيف والسلوك غير المتكيف يشجع صورة الذات وهي صورة مشوهة وغير واقعية عن الذات فالسلوك المرضي هو عملية نكوص متمثلة في الرجوع من الذات الى صورتها ويأخذ النكوص احد الاشكال التالية : </a:t>
            </a:r>
            <a:endParaRPr lang="en-US" sz="2000" dirty="0">
              <a:ea typeface="Calibri"/>
              <a:cs typeface="Arial"/>
            </a:endParaRPr>
          </a:p>
          <a:p>
            <a:endParaRPr lang="ar-IQ" dirty="0"/>
          </a:p>
        </p:txBody>
      </p:sp>
    </p:spTree>
    <p:extLst>
      <p:ext uri="{BB962C8B-B14F-4D97-AF65-F5344CB8AC3E}">
        <p14:creationId xmlns:p14="http://schemas.microsoft.com/office/powerpoint/2010/main" val="90920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lnSpc>
                <a:spcPct val="115000"/>
              </a:lnSpc>
            </a:pPr>
            <a:r>
              <a:rPr lang="ar-IQ" sz="3600" b="1" dirty="0" smtClean="0">
                <a:ea typeface="Calibri"/>
              </a:rPr>
              <a:t>1-الاسقاط </a:t>
            </a:r>
            <a:r>
              <a:rPr lang="ar-IQ" sz="3600" b="1" dirty="0">
                <a:ea typeface="Calibri"/>
              </a:rPr>
              <a:t>:</a:t>
            </a:r>
            <a:r>
              <a:rPr lang="ar-IQ" dirty="0">
                <a:ea typeface="Calibri"/>
              </a:rPr>
              <a:t> وهو ان يسقط الفرد على الاخرين الافكار والاتجاهات التي يراها اي ما هو متفق مع صورة الذات ، اي ان الفرد يسقط على الاخرين صورة ذاته التي تعيق النمو ، وهو بهذه الطريقة لا يتعامل بذاته ولكن بصورة ذاته الامر الذي يعيق نموه اي ان الفرد لا يرى الا نفسه ولا يرى الاخرين على حقيقتهم بل يراهم كما يرى نفسه فهو يوجه الاسقاط الى نفسه</a:t>
            </a:r>
            <a:endParaRPr lang="en-US" sz="2000" dirty="0">
              <a:ea typeface="Calibri"/>
              <a:cs typeface="Arial"/>
            </a:endParaRPr>
          </a:p>
          <a:p>
            <a:r>
              <a:rPr lang="ar-IQ" dirty="0">
                <a:ea typeface="Calibri"/>
              </a:rPr>
              <a:t>2</a:t>
            </a:r>
            <a:r>
              <a:rPr lang="ar-IQ" sz="3600" b="1" dirty="0">
                <a:ea typeface="Calibri"/>
              </a:rPr>
              <a:t>-التمثل ( التقمص) :</a:t>
            </a:r>
            <a:r>
              <a:rPr lang="ar-IQ" dirty="0">
                <a:ea typeface="Calibri"/>
              </a:rPr>
              <a:t> ان الفجوات التي تنتج عن ابعاد اجزاء من الذات عن طريق الاسقاط تستكمل عن طريق التمثل اي عن طريق </a:t>
            </a:r>
            <a:r>
              <a:rPr lang="ar-IQ" dirty="0" err="1">
                <a:ea typeface="Calibri"/>
              </a:rPr>
              <a:t>تقمصات</a:t>
            </a:r>
            <a:r>
              <a:rPr lang="ar-IQ" dirty="0">
                <a:ea typeface="Calibri"/>
              </a:rPr>
              <a:t> خاطئة مبنية على مطالب خارجية ، </a:t>
            </a:r>
            <a:r>
              <a:rPr lang="ar-IQ" dirty="0" err="1">
                <a:ea typeface="Calibri"/>
              </a:rPr>
              <a:t>فالاسقاط</a:t>
            </a:r>
            <a:r>
              <a:rPr lang="ar-IQ" dirty="0">
                <a:ea typeface="Calibri"/>
              </a:rPr>
              <a:t> يتعامل مع المطالب الممنوعة والتقمص يتعامل مع المطالب المرغوبة وهذه تشجع نمو صورة الذات وليس نمو الذات الخلاقة نفسها</a:t>
            </a:r>
            <a:endParaRPr lang="ar-IQ" dirty="0"/>
          </a:p>
        </p:txBody>
      </p:sp>
    </p:spTree>
    <p:extLst>
      <p:ext uri="{BB962C8B-B14F-4D97-AF65-F5344CB8AC3E}">
        <p14:creationId xmlns:p14="http://schemas.microsoft.com/office/powerpoint/2010/main" val="70865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lnSpc>
                <a:spcPct val="115000"/>
              </a:lnSpc>
            </a:pPr>
            <a:r>
              <a:rPr lang="ar-IQ" dirty="0">
                <a:ea typeface="Calibri"/>
              </a:rPr>
              <a:t>3</a:t>
            </a:r>
            <a:r>
              <a:rPr lang="ar-IQ" sz="3600" b="1" dirty="0">
                <a:ea typeface="Calibri"/>
              </a:rPr>
              <a:t>-الاسقاط المرتد :</a:t>
            </a:r>
            <a:r>
              <a:rPr lang="ar-IQ" dirty="0">
                <a:ea typeface="Calibri"/>
              </a:rPr>
              <a:t> وتحتوي هذه الحالة على الشكلين السابقين معاً وهما (الاسقاط والتقمص ) ويحدث ذلك عندما يفشل الاسقاط في تحقيق الغرض المطلوب منه ثم يرتد الى الذات ويعود بطريقة خفية ومشوهة فالشخص الذي يحتاج الى دعم من البيئة ولا يجد هذا الدعم يحتضن نفسه وهذا يعني الارتداد الى صورة الذات اي الى السلوك المرضي.</a:t>
            </a:r>
            <a:endParaRPr lang="en-US" sz="2000" dirty="0">
              <a:ea typeface="Calibri"/>
              <a:cs typeface="Arial"/>
            </a:endParaRPr>
          </a:p>
          <a:p>
            <a:endParaRPr lang="ar-IQ" dirty="0"/>
          </a:p>
        </p:txBody>
      </p:sp>
    </p:spTree>
    <p:extLst>
      <p:ext uri="{BB962C8B-B14F-4D97-AF65-F5344CB8AC3E}">
        <p14:creationId xmlns:p14="http://schemas.microsoft.com/office/powerpoint/2010/main" val="401170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t>اهداف العلاج:</a:t>
            </a:r>
            <a:r>
              <a:rPr lang="en-US" dirty="0"/>
              <a:t/>
            </a:r>
            <a:br>
              <a:rPr lang="en-US" dirty="0"/>
            </a:br>
            <a:endParaRPr lang="ar-IQ" dirty="0"/>
          </a:p>
        </p:txBody>
      </p:sp>
      <p:sp>
        <p:nvSpPr>
          <p:cNvPr id="3" name="عنصر نائب للمحتوى 2"/>
          <p:cNvSpPr>
            <a:spLocks noGrp="1"/>
          </p:cNvSpPr>
          <p:nvPr>
            <p:ph idx="1"/>
          </p:nvPr>
        </p:nvSpPr>
        <p:spPr/>
        <p:txBody>
          <a:bodyPr>
            <a:normAutofit fontScale="92500"/>
          </a:bodyPr>
          <a:lstStyle/>
          <a:p>
            <a:r>
              <a:rPr lang="ar-IQ" dirty="0"/>
              <a:t>يكمن هدف العلاج </a:t>
            </a:r>
            <a:r>
              <a:rPr lang="ar-IQ" dirty="0" err="1"/>
              <a:t>الجشطالتي</a:t>
            </a:r>
            <a:r>
              <a:rPr lang="ar-IQ" dirty="0"/>
              <a:t> الاساسي في مفهومين اساسين هما النضج والنمو وقد تم تحديد اهداف العلاج بما يلي :</a:t>
            </a:r>
            <a:endParaRPr lang="en-US" dirty="0"/>
          </a:p>
          <a:p>
            <a:r>
              <a:rPr lang="ar-IQ" dirty="0"/>
              <a:t>1-بناء جسر من الوعي مع الذات ويكون ذلك بانتقال الفرد من التفكير بعمله الى احاسيسه ليكون اكثر اتصالاً مع ذاته وعالمه الخاص بدلاً من اتصاله بمخاوفه فيكون قادراً على تذوق الطعام والاستمتاع به والشعور بالسعادة والتعبير عن الغضب </a:t>
            </a:r>
            <a:endParaRPr lang="en-US" dirty="0"/>
          </a:p>
          <a:p>
            <a:r>
              <a:rPr lang="ar-IQ" dirty="0"/>
              <a:t>2-تحويل الفرد من الدعم البيئي الى الدعم الذاتي المرتبط ارتباطاً مباشراً بتطور النمو والنضج فيصبح الفرد اكثر تحملاً للمسؤولية </a:t>
            </a:r>
            <a:endParaRPr lang="ar-IQ" dirty="0"/>
          </a:p>
        </p:txBody>
      </p:sp>
    </p:spTree>
    <p:extLst>
      <p:ext uri="{BB962C8B-B14F-4D97-AF65-F5344CB8AC3E}">
        <p14:creationId xmlns:p14="http://schemas.microsoft.com/office/powerpoint/2010/main" val="249975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3-مساعدة </a:t>
            </a:r>
            <a:r>
              <a:rPr lang="ar-IQ" dirty="0"/>
              <a:t>الفرد على فهم ذاته الداخلية حيث ان هدف العلاج ليس اصلاح الفرد من اجل المجتمع بل معرفة وضعه الداخلي وكل ما يمر به من اجل تحقيق النضج لديه ويتم ذلك عن طريق : </a:t>
            </a:r>
            <a:endParaRPr lang="en-US" dirty="0"/>
          </a:p>
          <a:p>
            <a:r>
              <a:rPr lang="ar-IQ" dirty="0"/>
              <a:t>أ-اكتشاف التناقض في شخصيته</a:t>
            </a:r>
            <a:endParaRPr lang="en-US" dirty="0"/>
          </a:p>
          <a:p>
            <a:r>
              <a:rPr lang="ar-IQ" dirty="0"/>
              <a:t>ب-تحقيق التفاعل بين الذات والاخرين </a:t>
            </a:r>
            <a:endParaRPr lang="en-US" dirty="0"/>
          </a:p>
          <a:p>
            <a:r>
              <a:rPr lang="ar-IQ" dirty="0"/>
              <a:t>ج-زيادة الوعي الذاتي عند المسترشد </a:t>
            </a:r>
            <a:endParaRPr lang="en-US" dirty="0"/>
          </a:p>
          <a:p>
            <a:r>
              <a:rPr lang="ar-IQ" dirty="0"/>
              <a:t>د-تحمل المسؤولية </a:t>
            </a:r>
            <a:endParaRPr lang="en-US" dirty="0"/>
          </a:p>
          <a:p>
            <a:r>
              <a:rPr lang="ar-IQ" dirty="0"/>
              <a:t>هـ-الوعي بالحاضر</a:t>
            </a:r>
            <a:endParaRPr lang="en-US" dirty="0"/>
          </a:p>
          <a:p>
            <a:r>
              <a:rPr lang="ar-IQ" dirty="0"/>
              <a:t>و-ترجمة المشاعر الداخلية الى واقع </a:t>
            </a:r>
            <a:endParaRPr lang="en-US" dirty="0"/>
          </a:p>
          <a:p>
            <a:r>
              <a:rPr lang="ar-IQ" dirty="0"/>
              <a:t>ز-استغلال الطاقة الكامنة لدى الفرد وتوجيهها لخدمته</a:t>
            </a:r>
            <a:endParaRPr lang="ar-IQ" dirty="0"/>
          </a:p>
        </p:txBody>
      </p:sp>
    </p:spTree>
    <p:extLst>
      <p:ext uri="{BB962C8B-B14F-4D97-AF65-F5344CB8AC3E}">
        <p14:creationId xmlns:p14="http://schemas.microsoft.com/office/powerpoint/2010/main" val="31323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t>اساليب العلاج عند </a:t>
            </a:r>
            <a:r>
              <a:rPr lang="ar-IQ" b="1" u="sng" dirty="0" err="1"/>
              <a:t>الجشطلت</a:t>
            </a:r>
            <a:r>
              <a:rPr lang="ar-IQ" b="1" u="sng" dirty="0"/>
              <a:t> </a:t>
            </a:r>
            <a:endParaRPr lang="ar-IQ" dirty="0"/>
          </a:p>
        </p:txBody>
      </p:sp>
      <p:sp>
        <p:nvSpPr>
          <p:cNvPr id="3" name="عنصر نائب للمحتوى 2"/>
          <p:cNvSpPr>
            <a:spLocks noGrp="1"/>
          </p:cNvSpPr>
          <p:nvPr>
            <p:ph idx="1"/>
          </p:nvPr>
        </p:nvSpPr>
        <p:spPr/>
        <p:txBody>
          <a:bodyPr/>
          <a:lstStyle/>
          <a:p>
            <a:r>
              <a:rPr lang="ar-IQ" dirty="0"/>
              <a:t>ان الاساليب التي تستخدمها مدرسة </a:t>
            </a:r>
            <a:r>
              <a:rPr lang="ar-IQ" dirty="0" err="1"/>
              <a:t>الجشطلت</a:t>
            </a:r>
            <a:r>
              <a:rPr lang="ar-IQ" dirty="0"/>
              <a:t> هي امتداد للمفاهيم الاساسية السابقة وهي وسائل مناسبة لتحقيق الاهداف المحددة سابقاً وهي مساعدة المسترشد على اكتساب الوعي واستخدام الاساليب بشكل ماهر وملائم يجعل المعالجة اهم بكثير من استخدام زائد لها يؤدي الى معالجة زائفة تمنع النمو واكثر الاساليب المستعملة هي</a:t>
            </a:r>
            <a:endParaRPr lang="ar-IQ" dirty="0"/>
          </a:p>
        </p:txBody>
      </p:sp>
    </p:spTree>
    <p:extLst>
      <p:ext uri="{BB962C8B-B14F-4D97-AF65-F5344CB8AC3E}">
        <p14:creationId xmlns:p14="http://schemas.microsoft.com/office/powerpoint/2010/main" val="349128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u="sng" dirty="0" smtClean="0"/>
              <a:t>1-الان </a:t>
            </a:r>
            <a:r>
              <a:rPr lang="ar-IQ" b="1" u="sng" dirty="0"/>
              <a:t>وكيف :  </a:t>
            </a:r>
            <a:r>
              <a:rPr lang="ar-IQ" dirty="0"/>
              <a:t>وهنا يشجع المسترشد على ان يعيش مشكلته الان  اي خلال المقابلة وليس من الضروري ان يحصل المعالج على تاريخ مرضه كي لا يسمح للمسترشد ان يتكلم عن الماضي باستخدام الافعال الماضية والذكريات بل يشجعه على التحدث عن مشكلاته الانية ( الان).</a:t>
            </a:r>
            <a:endParaRPr lang="en-US" dirty="0"/>
          </a:p>
          <a:p>
            <a:r>
              <a:rPr lang="ar-IQ" dirty="0"/>
              <a:t>اما كيف فهي تعني كيفية وصف الفرد لمشاعره خلال خبرة معينة والمهم هنا شكل وطريقة التعبير وليس المحتوى ، ولذا فدور المعالج هو لفت انتباه المسترشد الى سلوكه واحاسيسه دون ترجمتها او تفسيرها وان ينمي لدى المسترشد الوعي للمواقف غير المنتهية ويحقق المعالج شفاء المسترشد من خلال الوعي والادراك </a:t>
            </a:r>
            <a:endParaRPr lang="ar-IQ" dirty="0"/>
          </a:p>
        </p:txBody>
      </p:sp>
    </p:spTree>
    <p:extLst>
      <p:ext uri="{BB962C8B-B14F-4D97-AF65-F5344CB8AC3E}">
        <p14:creationId xmlns:p14="http://schemas.microsoft.com/office/powerpoint/2010/main" val="207157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u="sng" dirty="0"/>
              <a:t>2-تحمل المسؤولية : </a:t>
            </a:r>
            <a:r>
              <a:rPr lang="ar-IQ" dirty="0"/>
              <a:t>ان احد اهداف العلاج </a:t>
            </a:r>
            <a:r>
              <a:rPr lang="ar-IQ" dirty="0" err="1"/>
              <a:t>الجشطالتي</a:t>
            </a:r>
            <a:r>
              <a:rPr lang="ar-IQ" dirty="0"/>
              <a:t> هو الوصول بالمشاركين في العلاج الى الحالة التي يأخذون فيها على عاتقهم مسؤولية سلوكهم ومشاعرهم وافعالهم ويؤكد معالجو </a:t>
            </a:r>
            <a:r>
              <a:rPr lang="ar-IQ" dirty="0" err="1"/>
              <a:t>الجشطلت</a:t>
            </a:r>
            <a:r>
              <a:rPr lang="ar-IQ" dirty="0"/>
              <a:t> على ان اللغة كثيراً ما تستعمل لإخفاء رغبة الشخص في تحمل المسؤولية ومثال ذلك استخدام عبارة ( لا اريد) ودور المعالجة هنا تشجيع المسترشد على استخدام عبارة ( لا اريد) حتى يعتبر نفسه المسؤول عما حدث وان المبادرة بيده وبذلك يدفع المعالج المسترشد على تحمل مسؤولية مشاعره وسلوكه .</a:t>
            </a:r>
            <a:endParaRPr lang="en-US" dirty="0"/>
          </a:p>
          <a:p>
            <a:endParaRPr lang="ar-IQ" dirty="0"/>
          </a:p>
        </p:txBody>
      </p:sp>
    </p:spTree>
    <p:extLst>
      <p:ext uri="{BB962C8B-B14F-4D97-AF65-F5344CB8AC3E}">
        <p14:creationId xmlns:p14="http://schemas.microsoft.com/office/powerpoint/2010/main" val="24396336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1588</Words>
  <Application>Microsoft Office PowerPoint</Application>
  <PresentationFormat>عرض على الشاشة (3:4)‏</PresentationFormat>
  <Paragraphs>37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المحاضرة رقم 13</vt:lpstr>
      <vt:lpstr>تطور السلوك المرضي </vt:lpstr>
      <vt:lpstr>عرض تقديمي في PowerPoint</vt:lpstr>
      <vt:lpstr>عرض تقديمي في PowerPoint</vt:lpstr>
      <vt:lpstr>اهداف العلاج: </vt:lpstr>
      <vt:lpstr>عرض تقديمي في PowerPoint</vt:lpstr>
      <vt:lpstr>اساليب العلاج عند الجشطلت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13</dc:title>
  <dc:creator>Maher</dc:creator>
  <cp:lastModifiedBy>Maher</cp:lastModifiedBy>
  <cp:revision>3</cp:revision>
  <dcterms:created xsi:type="dcterms:W3CDTF">2020-06-04T20:11:33Z</dcterms:created>
  <dcterms:modified xsi:type="dcterms:W3CDTF">2020-06-04T20:47:19Z</dcterms:modified>
</cp:coreProperties>
</file>