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50" d="100"/>
          <a:sy n="50" d="100"/>
        </p:scale>
        <p:origin x="-1956" y="-45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48EFCF08-E6BC-4944-B0D0-71DB242708FA}" type="datetimeFigureOut">
              <a:rPr lang="ar-IQ" smtClean="0"/>
              <a:t>13/07/1442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9EA4FAD-D82F-4F30-9BA3-0B57920DCA4B}" type="slidenum">
              <a:rPr lang="ar-IQ" smtClean="0"/>
              <a:t>‹#›</a:t>
            </a:fld>
            <a:endParaRPr lang="ar-IQ"/>
          </a:p>
        </p:txBody>
      </p:sp>
    </p:spTree>
    <p:extLst>
      <p:ext uri="{BB962C8B-B14F-4D97-AF65-F5344CB8AC3E}">
        <p14:creationId xmlns:p14="http://schemas.microsoft.com/office/powerpoint/2010/main" val="1136052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48EFCF08-E6BC-4944-B0D0-71DB242708FA}" type="datetimeFigureOut">
              <a:rPr lang="ar-IQ" smtClean="0"/>
              <a:t>13/07/1442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9EA4FAD-D82F-4F30-9BA3-0B57920DCA4B}" type="slidenum">
              <a:rPr lang="ar-IQ" smtClean="0"/>
              <a:t>‹#›</a:t>
            </a:fld>
            <a:endParaRPr lang="ar-IQ"/>
          </a:p>
        </p:txBody>
      </p:sp>
    </p:spTree>
    <p:extLst>
      <p:ext uri="{BB962C8B-B14F-4D97-AF65-F5344CB8AC3E}">
        <p14:creationId xmlns:p14="http://schemas.microsoft.com/office/powerpoint/2010/main" val="29389795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48EFCF08-E6BC-4944-B0D0-71DB242708FA}" type="datetimeFigureOut">
              <a:rPr lang="ar-IQ" smtClean="0"/>
              <a:t>13/07/1442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9EA4FAD-D82F-4F30-9BA3-0B57920DCA4B}" type="slidenum">
              <a:rPr lang="ar-IQ" smtClean="0"/>
              <a:t>‹#›</a:t>
            </a:fld>
            <a:endParaRPr lang="ar-IQ"/>
          </a:p>
        </p:txBody>
      </p:sp>
    </p:spTree>
    <p:extLst>
      <p:ext uri="{BB962C8B-B14F-4D97-AF65-F5344CB8AC3E}">
        <p14:creationId xmlns:p14="http://schemas.microsoft.com/office/powerpoint/2010/main" val="36874115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48EFCF08-E6BC-4944-B0D0-71DB242708FA}" type="datetimeFigureOut">
              <a:rPr lang="ar-IQ" smtClean="0"/>
              <a:t>13/07/1442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9EA4FAD-D82F-4F30-9BA3-0B57920DCA4B}" type="slidenum">
              <a:rPr lang="ar-IQ" smtClean="0"/>
              <a:t>‹#›</a:t>
            </a:fld>
            <a:endParaRPr lang="ar-IQ"/>
          </a:p>
        </p:txBody>
      </p:sp>
    </p:spTree>
    <p:extLst>
      <p:ext uri="{BB962C8B-B14F-4D97-AF65-F5344CB8AC3E}">
        <p14:creationId xmlns:p14="http://schemas.microsoft.com/office/powerpoint/2010/main" val="4284592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48EFCF08-E6BC-4944-B0D0-71DB242708FA}" type="datetimeFigureOut">
              <a:rPr lang="ar-IQ" smtClean="0"/>
              <a:t>13/07/1442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9EA4FAD-D82F-4F30-9BA3-0B57920DCA4B}" type="slidenum">
              <a:rPr lang="ar-IQ" smtClean="0"/>
              <a:t>‹#›</a:t>
            </a:fld>
            <a:endParaRPr lang="ar-IQ"/>
          </a:p>
        </p:txBody>
      </p:sp>
    </p:spTree>
    <p:extLst>
      <p:ext uri="{BB962C8B-B14F-4D97-AF65-F5344CB8AC3E}">
        <p14:creationId xmlns:p14="http://schemas.microsoft.com/office/powerpoint/2010/main" val="1612633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48EFCF08-E6BC-4944-B0D0-71DB242708FA}" type="datetimeFigureOut">
              <a:rPr lang="ar-IQ" smtClean="0"/>
              <a:t>13/07/1442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9EA4FAD-D82F-4F30-9BA3-0B57920DCA4B}" type="slidenum">
              <a:rPr lang="ar-IQ" smtClean="0"/>
              <a:t>‹#›</a:t>
            </a:fld>
            <a:endParaRPr lang="ar-IQ"/>
          </a:p>
        </p:txBody>
      </p:sp>
    </p:spTree>
    <p:extLst>
      <p:ext uri="{BB962C8B-B14F-4D97-AF65-F5344CB8AC3E}">
        <p14:creationId xmlns:p14="http://schemas.microsoft.com/office/powerpoint/2010/main" val="34029064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48EFCF08-E6BC-4944-B0D0-71DB242708FA}" type="datetimeFigureOut">
              <a:rPr lang="ar-IQ" smtClean="0"/>
              <a:t>13/07/1442</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89EA4FAD-D82F-4F30-9BA3-0B57920DCA4B}" type="slidenum">
              <a:rPr lang="ar-IQ" smtClean="0"/>
              <a:t>‹#›</a:t>
            </a:fld>
            <a:endParaRPr lang="ar-IQ"/>
          </a:p>
        </p:txBody>
      </p:sp>
    </p:spTree>
    <p:extLst>
      <p:ext uri="{BB962C8B-B14F-4D97-AF65-F5344CB8AC3E}">
        <p14:creationId xmlns:p14="http://schemas.microsoft.com/office/powerpoint/2010/main" val="18178217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48EFCF08-E6BC-4944-B0D0-71DB242708FA}" type="datetimeFigureOut">
              <a:rPr lang="ar-IQ" smtClean="0"/>
              <a:t>13/07/1442</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89EA4FAD-D82F-4F30-9BA3-0B57920DCA4B}" type="slidenum">
              <a:rPr lang="ar-IQ" smtClean="0"/>
              <a:t>‹#›</a:t>
            </a:fld>
            <a:endParaRPr lang="ar-IQ"/>
          </a:p>
        </p:txBody>
      </p:sp>
    </p:spTree>
    <p:extLst>
      <p:ext uri="{BB962C8B-B14F-4D97-AF65-F5344CB8AC3E}">
        <p14:creationId xmlns:p14="http://schemas.microsoft.com/office/powerpoint/2010/main" val="25725981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48EFCF08-E6BC-4944-B0D0-71DB242708FA}" type="datetimeFigureOut">
              <a:rPr lang="ar-IQ" smtClean="0"/>
              <a:t>13/07/1442</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89EA4FAD-D82F-4F30-9BA3-0B57920DCA4B}" type="slidenum">
              <a:rPr lang="ar-IQ" smtClean="0"/>
              <a:t>‹#›</a:t>
            </a:fld>
            <a:endParaRPr lang="ar-IQ"/>
          </a:p>
        </p:txBody>
      </p:sp>
    </p:spTree>
    <p:extLst>
      <p:ext uri="{BB962C8B-B14F-4D97-AF65-F5344CB8AC3E}">
        <p14:creationId xmlns:p14="http://schemas.microsoft.com/office/powerpoint/2010/main" val="25759627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8EFCF08-E6BC-4944-B0D0-71DB242708FA}" type="datetimeFigureOut">
              <a:rPr lang="ar-IQ" smtClean="0"/>
              <a:t>13/07/1442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9EA4FAD-D82F-4F30-9BA3-0B57920DCA4B}" type="slidenum">
              <a:rPr lang="ar-IQ" smtClean="0"/>
              <a:t>‹#›</a:t>
            </a:fld>
            <a:endParaRPr lang="ar-IQ"/>
          </a:p>
        </p:txBody>
      </p:sp>
    </p:spTree>
    <p:extLst>
      <p:ext uri="{BB962C8B-B14F-4D97-AF65-F5344CB8AC3E}">
        <p14:creationId xmlns:p14="http://schemas.microsoft.com/office/powerpoint/2010/main" val="39090084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8EFCF08-E6BC-4944-B0D0-71DB242708FA}" type="datetimeFigureOut">
              <a:rPr lang="ar-IQ" smtClean="0"/>
              <a:t>13/07/1442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9EA4FAD-D82F-4F30-9BA3-0B57920DCA4B}" type="slidenum">
              <a:rPr lang="ar-IQ" smtClean="0"/>
              <a:t>‹#›</a:t>
            </a:fld>
            <a:endParaRPr lang="ar-IQ"/>
          </a:p>
        </p:txBody>
      </p:sp>
    </p:spTree>
    <p:extLst>
      <p:ext uri="{BB962C8B-B14F-4D97-AF65-F5344CB8AC3E}">
        <p14:creationId xmlns:p14="http://schemas.microsoft.com/office/powerpoint/2010/main" val="5916211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48EFCF08-E6BC-4944-B0D0-71DB242708FA}" type="datetimeFigureOut">
              <a:rPr lang="ar-IQ" smtClean="0"/>
              <a:t>13/07/1442</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9EA4FAD-D82F-4F30-9BA3-0B57920DCA4B}" type="slidenum">
              <a:rPr lang="ar-IQ" smtClean="0"/>
              <a:t>‹#›</a:t>
            </a:fld>
            <a:endParaRPr lang="ar-IQ"/>
          </a:p>
        </p:txBody>
      </p:sp>
    </p:spTree>
    <p:extLst>
      <p:ext uri="{BB962C8B-B14F-4D97-AF65-F5344CB8AC3E}">
        <p14:creationId xmlns:p14="http://schemas.microsoft.com/office/powerpoint/2010/main" val="8045006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نظريات ارشادية </a:t>
            </a:r>
            <a:endParaRPr lang="ar-IQ" dirty="0"/>
          </a:p>
        </p:txBody>
      </p:sp>
      <p:sp>
        <p:nvSpPr>
          <p:cNvPr id="3" name="عنوان فرعي 2"/>
          <p:cNvSpPr>
            <a:spLocks noGrp="1"/>
          </p:cNvSpPr>
          <p:nvPr>
            <p:ph type="subTitle" idx="1"/>
          </p:nvPr>
        </p:nvSpPr>
        <p:spPr/>
        <p:txBody>
          <a:bodyPr/>
          <a:lstStyle/>
          <a:p>
            <a:r>
              <a:rPr lang="ar-IQ" dirty="0" err="1" smtClean="0"/>
              <a:t>م.د</a:t>
            </a:r>
            <a:r>
              <a:rPr lang="ar-IQ" dirty="0" smtClean="0"/>
              <a:t> نادية محمد </a:t>
            </a:r>
            <a:r>
              <a:rPr lang="ar-IQ" dirty="0" err="1" smtClean="0"/>
              <a:t>رزوقي</a:t>
            </a:r>
            <a:endParaRPr lang="ar-IQ" dirty="0" smtClean="0"/>
          </a:p>
          <a:p>
            <a:endParaRPr lang="ar-IQ" dirty="0"/>
          </a:p>
        </p:txBody>
      </p:sp>
    </p:spTree>
    <p:extLst>
      <p:ext uri="{BB962C8B-B14F-4D97-AF65-F5344CB8AC3E}">
        <p14:creationId xmlns:p14="http://schemas.microsoft.com/office/powerpoint/2010/main" val="23771626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7500" lnSpcReduction="20000"/>
          </a:bodyPr>
          <a:lstStyle/>
          <a:p>
            <a:r>
              <a:rPr lang="ar-IQ" b="1" dirty="0" smtClean="0"/>
              <a:t>المهم عند روجرز ليس المثير لكن كيف يدرك الانسان المثير ويتعامل كوحدة واحدة مع مجاله الظاهري اي مع واقعة ويرى ان افضل طريقة لفهم سلوك الانسان هي الرجوع الى اطاره المرجعي اي فهم العامل كما يفهمه الفرد من افكار ومعتقدات وقيم ويرى روجرز ان انماط السلوك الذي يختاره الفرد تنسجم مع مفهومة عن ذاته وان السلوك الانساني سلوك هادف ينشد اشباع حاجات عند الفرد وان تفاعل الانسان مع البيئة المحيطة به يشكل مفهومه عن ذاته ويرى روجرز ان مفهوم الذات  يزداد تعقيداً او تصلباً اذا كان يشمل خبرات لا تنسجم مع بناء الذات على اعتبار انها خبرات مهدده ويقول روجرز ان الانسان يميز خبراته ويعترف بها اذا لم تكن مهددة له على اعتبار انها تكون جزء من مفهومه عن ذاته ويرى ان السلوك المرضي الغير متكيف ناشئ عن  نكران الفرد لخبراته التي لم تنتظم في بناء الذات اي ان سوء التكيف يكون نتيجة الصراع بين الواقع عند الفرد وين مفهومه عن ذاته اي بن الانا وصورة الانا </a:t>
            </a:r>
            <a:endParaRPr lang="ar-IQ" b="1" dirty="0"/>
          </a:p>
        </p:txBody>
      </p:sp>
    </p:spTree>
    <p:extLst>
      <p:ext uri="{BB962C8B-B14F-4D97-AF65-F5344CB8AC3E}">
        <p14:creationId xmlns:p14="http://schemas.microsoft.com/office/powerpoint/2010/main" val="26348533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نظرية روجرز (الارشاد المتمركز حول الذات )</a:t>
            </a:r>
            <a:endParaRPr lang="ar-IQ" dirty="0"/>
          </a:p>
        </p:txBody>
      </p:sp>
      <p:sp>
        <p:nvSpPr>
          <p:cNvPr id="3" name="عنصر نائب للمحتوى 2"/>
          <p:cNvSpPr>
            <a:spLocks noGrp="1"/>
          </p:cNvSpPr>
          <p:nvPr>
            <p:ph idx="1"/>
          </p:nvPr>
        </p:nvSpPr>
        <p:spPr/>
        <p:txBody>
          <a:bodyPr>
            <a:normAutofit fontScale="92500"/>
          </a:bodyPr>
          <a:lstStyle/>
          <a:p>
            <a:r>
              <a:rPr lang="ar-IQ" sz="2800" b="1" dirty="0" smtClean="0"/>
              <a:t>حياة روجرز :ولد عام 1902 في امريكا وكان الابن الاوسط لأسرة كبيرة متماسكة تعمل بجد وتكرس معظم وقتها له وعندما بلغ الثانية عشر من عمره ذهب ليعمل في مزرعة حيث اهتم بالزراعة العملية وبناء على ذلك درس الفيزياء والبيولوجيا في جامعة </a:t>
            </a:r>
            <a:r>
              <a:rPr lang="ar-IQ" sz="2800" b="1" dirty="0" err="1" smtClean="0"/>
              <a:t>وسكنس</a:t>
            </a:r>
            <a:r>
              <a:rPr lang="ar-IQ" sz="2800" b="1" dirty="0" smtClean="0"/>
              <a:t> عام 1942 ثم حصل بعد ذلك على شهادة الدكتوراه في علم النفس التربوي والاكلينيكي وعمل كمعالج مقيم في معهد تربية الاطفال ومن هنا بدئت افكاره عن العلاج النفسي بالتبلور واكتشف منذ ذلك الحين اهمية الاصغاء للمسترشد والى اهمية المشاعر عنده والمتمثلة في كلماته التي يقولها وقد صدر اول كتاب له بعنوان المعالجة الاكلينيكية لمشكلات الاطفال ونشره عام 1939 وبعدها عمل كعضو في معهد العلوم السلوكية وبعدها اصبح عضو في الجمعية الامريكية للعلوم النفسية </a:t>
            </a:r>
            <a:endParaRPr lang="ar-IQ" sz="2800" b="1" dirty="0"/>
          </a:p>
        </p:txBody>
      </p:sp>
    </p:spTree>
    <p:extLst>
      <p:ext uri="{BB962C8B-B14F-4D97-AF65-F5344CB8AC3E}">
        <p14:creationId xmlns:p14="http://schemas.microsoft.com/office/powerpoint/2010/main" val="3198208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smtClean="0"/>
              <a:t>بناء الشخصية كما يراه روجرز</a:t>
            </a:r>
            <a:endParaRPr lang="ar-IQ" b="1" dirty="0"/>
          </a:p>
        </p:txBody>
      </p:sp>
      <p:sp>
        <p:nvSpPr>
          <p:cNvPr id="3" name="عنصر نائب للمحتوى 2"/>
          <p:cNvSpPr>
            <a:spLocks noGrp="1"/>
          </p:cNvSpPr>
          <p:nvPr>
            <p:ph idx="1"/>
          </p:nvPr>
        </p:nvSpPr>
        <p:spPr/>
        <p:txBody>
          <a:bodyPr>
            <a:normAutofit fontScale="92500" lnSpcReduction="10000"/>
          </a:bodyPr>
          <a:lstStyle/>
          <a:p>
            <a:r>
              <a:rPr lang="ar-IQ" b="1" dirty="0" smtClean="0"/>
              <a:t>يرى روجرز ان الشخصية الانسانية تبنى مما يلي :</a:t>
            </a:r>
          </a:p>
          <a:p>
            <a:r>
              <a:rPr lang="ar-IQ" b="1" dirty="0" smtClean="0"/>
              <a:t>1-العضوية: يشير مفهوم العضوية عند روجرز الى الفرد ككل الذي يشتمل على الجانب الجسمي والنفسي وان الفرد لديه دافع فطري لتأكيد ذاته وهو يتفاعل مع محيطه الاجتماعي في اطار ميله لتحقيق ذاته وهو يسعى لان يحصل على التقدير الايجابي من الاخرين والفرد يقوم بترميز خبراته وقد ينكر خبراته فتصبح لا شعورية وقد يقربها فتصبح شعورية والخبرات المؤلمة ينكرها الفرد ولا يدمجها في اطار بناء شخصيته وفي مفهومه عن ذاته وان هذا الانكار او الرفض لهذه الخبرات يجعل منها مصدر تهديد لهذه الذات </a:t>
            </a:r>
            <a:endParaRPr lang="ar-IQ" b="1" dirty="0"/>
          </a:p>
        </p:txBody>
      </p:sp>
    </p:spTree>
    <p:extLst>
      <p:ext uri="{BB962C8B-B14F-4D97-AF65-F5344CB8AC3E}">
        <p14:creationId xmlns:p14="http://schemas.microsoft.com/office/powerpoint/2010/main" val="10879256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smtClean="0"/>
              <a:t>بناء الشخصية</a:t>
            </a:r>
            <a:endParaRPr lang="ar-IQ" b="1" dirty="0"/>
          </a:p>
        </p:txBody>
      </p:sp>
      <p:sp>
        <p:nvSpPr>
          <p:cNvPr id="3" name="عنصر نائب للمحتوى 2"/>
          <p:cNvSpPr>
            <a:spLocks noGrp="1"/>
          </p:cNvSpPr>
          <p:nvPr>
            <p:ph idx="1"/>
          </p:nvPr>
        </p:nvSpPr>
        <p:spPr/>
        <p:txBody>
          <a:bodyPr>
            <a:normAutofit fontScale="92500" lnSpcReduction="20000"/>
          </a:bodyPr>
          <a:lstStyle/>
          <a:p>
            <a:r>
              <a:rPr lang="ar-IQ" b="1" dirty="0" smtClean="0"/>
              <a:t>2-المجال الظاهري </a:t>
            </a:r>
            <a:r>
              <a:rPr lang="ar-IQ" dirty="0" smtClean="0"/>
              <a:t>: </a:t>
            </a:r>
            <a:r>
              <a:rPr lang="ar-IQ" b="1" dirty="0" smtClean="0"/>
              <a:t>هو العالم الخاص بكل فرد ويتفاعل الفرد مع مجاله الظاهري كما يدركه ويتكون هذا المجال من الخبرات التي خبرها الفرد في حياته وتفاعل معها والفرد يعتبر ذلك واقعاً وحقيقة ويرى روجرز ان عالم الخبرة يتغير باستمرار والفرد يستجيب ككل منظم لمجاله الظاهري </a:t>
            </a:r>
          </a:p>
          <a:p>
            <a:r>
              <a:rPr lang="ar-IQ" b="1" dirty="0" smtClean="0"/>
              <a:t>3-السلوك : يرى روجرز ان السلوك هو نشاط موجه نحو هدف معين تقوم به العضوية </a:t>
            </a:r>
            <a:r>
              <a:rPr lang="ar-IQ" b="1" dirty="0" err="1" smtClean="0"/>
              <a:t>لاشباع</a:t>
            </a:r>
            <a:r>
              <a:rPr lang="ar-IQ" b="1" dirty="0" smtClean="0"/>
              <a:t> حاجاتها كما تدركها هذه العضوية ويرى روجرز ان الاطار المرجعي للفرد هو افضل طريقة لفهم سلوكه وافضلها ايضاً لتغيير سلوكه من حيث ادخال تعديل في مفهومه نحو ذاته وهذا ما يحاول المرشد مساعدة العميل على تحقيقه اثناء عملية الارشاد  </a:t>
            </a:r>
            <a:endParaRPr lang="ar-IQ" b="1" dirty="0"/>
          </a:p>
        </p:txBody>
      </p:sp>
    </p:spTree>
    <p:extLst>
      <p:ext uri="{BB962C8B-B14F-4D97-AF65-F5344CB8AC3E}">
        <p14:creationId xmlns:p14="http://schemas.microsoft.com/office/powerpoint/2010/main" val="12603959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بناء الشخصية</a:t>
            </a:r>
            <a:endParaRPr lang="ar-IQ" dirty="0"/>
          </a:p>
        </p:txBody>
      </p:sp>
      <p:sp>
        <p:nvSpPr>
          <p:cNvPr id="3" name="عنصر نائب للمحتوى 2"/>
          <p:cNvSpPr>
            <a:spLocks noGrp="1"/>
          </p:cNvSpPr>
          <p:nvPr>
            <p:ph idx="1"/>
          </p:nvPr>
        </p:nvSpPr>
        <p:spPr/>
        <p:txBody>
          <a:bodyPr>
            <a:normAutofit fontScale="77500" lnSpcReduction="20000"/>
          </a:bodyPr>
          <a:lstStyle/>
          <a:p>
            <a:r>
              <a:rPr lang="ar-IQ" b="1" dirty="0" smtClean="0"/>
              <a:t>4-الخبرة :هي مواقف حياتية متعددة يعيشها الفرد نتيجة لتفاعله معها وتحدث هذه المواقف في ازمنة وامكنة متعددة من حياة الفرد ويتأثر الفرد بهذه الخبرة ويقوم بتحويل خبراته الشخصية الى رموز ويدرك هذه الرموز في ضوء مفهومه عن ذاته وفي ضوء المعايير الاجتماعية السائدة في مجتمعه وقد يتجاهل الفرد خبراته ولا يقبل ان يدمجها في مفهومه عن نفسه الامر الذي يخلق له مشاكل نفسية وسوء تكييف مع ذاته ويرى روجرز بأن السواء عند الفرد يتمثل في التوافق بين مفهوم الذات والخبرات عنده اما اذا لم يستطيع القيام بهذه العملية التوفيقية فأن الفرد سيصبح غير صادق مع نفسه ويقيم خبراته بناء على ما ستجلبه له من احترام ايجابي </a:t>
            </a:r>
          </a:p>
          <a:p>
            <a:r>
              <a:rPr lang="ar-IQ" b="1" dirty="0" smtClean="0"/>
              <a:t>5-الذات : تمثل الذات لب وجوهر نظرية روجرز اذ يرى انه من خلال تفاعل الفرد مع الاخرين ومن خلال مجاله الظاهري ( مدركاته) يبدأ الفرد تدريجياً بتمييز جزء من خبراته وهذا الجزء المميز يدعى الذات حتى تصبح هذه الذات جزءاً متميزاً في مجاله الظاهري وان هذا التميز المستقل للذات هو احدى الدلائل على النضج عند الفرد</a:t>
            </a:r>
            <a:endParaRPr lang="ar-IQ" b="1" dirty="0"/>
          </a:p>
        </p:txBody>
      </p:sp>
    </p:spTree>
    <p:extLst>
      <p:ext uri="{BB962C8B-B14F-4D97-AF65-F5344CB8AC3E}">
        <p14:creationId xmlns:p14="http://schemas.microsoft.com/office/powerpoint/2010/main" val="27508588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تطور الشخصية عند روجرز</a:t>
            </a:r>
            <a:endParaRPr lang="ar-IQ" dirty="0"/>
          </a:p>
        </p:txBody>
      </p:sp>
      <p:sp>
        <p:nvSpPr>
          <p:cNvPr id="3" name="عنصر نائب للمحتوى 2"/>
          <p:cNvSpPr>
            <a:spLocks noGrp="1"/>
          </p:cNvSpPr>
          <p:nvPr>
            <p:ph idx="1"/>
          </p:nvPr>
        </p:nvSpPr>
        <p:spPr/>
        <p:txBody>
          <a:bodyPr>
            <a:normAutofit lnSpcReduction="10000"/>
          </a:bodyPr>
          <a:lstStyle/>
          <a:p>
            <a:r>
              <a:rPr lang="ar-IQ" b="1" dirty="0" smtClean="0"/>
              <a:t>يرى روجرز اننا اذا اردنا فهم تطور الشخصية عند الفرد فلابد من دراسة نظامه القيمي ومفهومه عن ذاته وحاجته الى تقدير واعتبار ذاته </a:t>
            </a:r>
          </a:p>
          <a:p>
            <a:r>
              <a:rPr lang="ar-IQ" b="1" dirty="0" smtClean="0"/>
              <a:t>1-نظام القيم :يرى روجرز ان شخصية الفرد تبدأ بالتكون والتطور منذ الطفولة ويكون الطفل خبراته الخاصة من خلال تفاعله مع محيطه وهذا يشكل له واقعه وهومن خلال ذلك يسعى الى تحقيق ذاته وهذا الميل يعتبره روجرز </a:t>
            </a:r>
            <a:r>
              <a:rPr lang="ar-IQ" b="1" dirty="0" err="1" smtClean="0"/>
              <a:t>متاصلاً</a:t>
            </a:r>
            <a:r>
              <a:rPr lang="ar-IQ" b="1" dirty="0" smtClean="0"/>
              <a:t> عند الفرد ويمكن للفرد ان يحقق ذاته اذا كان في مجال خبراته خبرات تحتوي على قيم ايجابية </a:t>
            </a:r>
            <a:endParaRPr lang="ar-IQ" b="1" dirty="0"/>
          </a:p>
        </p:txBody>
      </p:sp>
    </p:spTree>
    <p:extLst>
      <p:ext uri="{BB962C8B-B14F-4D97-AF65-F5344CB8AC3E}">
        <p14:creationId xmlns:p14="http://schemas.microsoft.com/office/powerpoint/2010/main" val="30765444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تطور الشخصية</a:t>
            </a:r>
            <a:endParaRPr lang="ar-IQ" dirty="0"/>
          </a:p>
        </p:txBody>
      </p:sp>
      <p:sp>
        <p:nvSpPr>
          <p:cNvPr id="3" name="عنصر نائب للمحتوى 2"/>
          <p:cNvSpPr>
            <a:spLocks noGrp="1"/>
          </p:cNvSpPr>
          <p:nvPr>
            <p:ph idx="1"/>
          </p:nvPr>
        </p:nvSpPr>
        <p:spPr/>
        <p:txBody>
          <a:bodyPr>
            <a:normAutofit fontScale="85000" lnSpcReduction="20000"/>
          </a:bodyPr>
          <a:lstStyle/>
          <a:p>
            <a:r>
              <a:rPr lang="ar-IQ" b="1" dirty="0" smtClean="0"/>
              <a:t>2-مفهوم الذات: في هذه المرحلة يكون الفرد هوية عن نفسه تختلف عن بقية الافراد من حوله ومنذ البداية يبدأ الطفل بادراك الاشياء الخارجية والاخرين بشكل متمايز عنه وانه شيء مختلف عنهم </a:t>
            </a:r>
          </a:p>
          <a:p>
            <a:r>
              <a:rPr lang="ar-IQ" b="1" dirty="0" smtClean="0"/>
              <a:t>3-الحاجة للتقدير :يرى روجرز ان هذه الحاجة مطلب عام عند كل البشر والحاجة الى التقدير تأتي من الاخرين وكل فرد يحتاج الى الحصول على تقدير ايجابي من الاخرين وعلى ضوء هذا التقدير يطور الفرد تقديره عن ذاته وقد يكون هذا التقدير اما ايجابياً او سلبياً ويرى روجرز ان الطفل ومن خلال مراحله النمائية يتعلم انواعاً معينة من السلوكيات تحدث عنده استجابات دافئة ومحببة من الاخرين ويجد ان هذه الاستجابات تشبع حاجات فطرية في نفسه في حين تحدث انواع اخرى سلوكيات من الرفض والتجنب وبناءً على ذلك يحاول الطفل القيام </a:t>
            </a:r>
            <a:r>
              <a:rPr lang="ar-IQ" b="1" dirty="0" err="1" smtClean="0"/>
              <a:t>بانواع</a:t>
            </a:r>
            <a:r>
              <a:rPr lang="ar-IQ" b="1" dirty="0" smtClean="0"/>
              <a:t> السلوك التي تجلب له من الاخرين استجابات مستحبة وهكذا يبدأ الطفل بقبول قيم الاخرين </a:t>
            </a:r>
            <a:r>
              <a:rPr lang="ar-IQ" b="1" dirty="0" err="1" smtClean="0"/>
              <a:t>بالاضافة</a:t>
            </a:r>
            <a:r>
              <a:rPr lang="ar-IQ" b="1" dirty="0" smtClean="0"/>
              <a:t> الى قيمه</a:t>
            </a:r>
            <a:endParaRPr lang="ar-IQ" b="1" dirty="0"/>
          </a:p>
        </p:txBody>
      </p:sp>
    </p:spTree>
    <p:extLst>
      <p:ext uri="{BB962C8B-B14F-4D97-AF65-F5344CB8AC3E}">
        <p14:creationId xmlns:p14="http://schemas.microsoft.com/office/powerpoint/2010/main" val="40838535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b="1" dirty="0" smtClean="0"/>
              <a:t>4-اعتبار الذات: ومع تقدم مراحل النمو تصبح حاجة الفرد للتقدير من قبل الاخرين تتعارض مع قيمه الخاصة فقد يكون لدى الفرد سلوك لا يرضى عنه الاخرون مع انه بحاجة الى تقديرهم وهو يحاول تجنب هذه الخبرات او نكرانها </a:t>
            </a:r>
            <a:r>
              <a:rPr lang="ar-IQ" b="1" dirty="0" err="1" smtClean="0"/>
              <a:t>لانها</a:t>
            </a:r>
            <a:r>
              <a:rPr lang="ar-IQ" b="1" dirty="0" smtClean="0"/>
              <a:t> لا تجلب له الرضى وتبعاً لذلك يتبنى قيم الاخرين ويعتبر هذه القيم قيمة وبناء على ذلك فأن الفرد قد يضفي قيمة ايجابية على بعض الخبرات حتى لو كانت غير مشبعة او غير مرضية له ويضفي قيمة سلبية على بعض الخبرات حتى ولو كانت تشبع حاجاته </a:t>
            </a:r>
            <a:endParaRPr lang="ar-IQ" b="1" dirty="0"/>
          </a:p>
        </p:txBody>
      </p:sp>
    </p:spTree>
    <p:extLst>
      <p:ext uri="{BB962C8B-B14F-4D97-AF65-F5344CB8AC3E}">
        <p14:creationId xmlns:p14="http://schemas.microsoft.com/office/powerpoint/2010/main" val="8944286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smtClean="0"/>
              <a:t>طبيعة الانسان عند روجرز</a:t>
            </a:r>
            <a:endParaRPr lang="ar-IQ" b="1" dirty="0"/>
          </a:p>
        </p:txBody>
      </p:sp>
      <p:sp>
        <p:nvSpPr>
          <p:cNvPr id="3" name="عنصر نائب للمحتوى 2"/>
          <p:cNvSpPr>
            <a:spLocks noGrp="1"/>
          </p:cNvSpPr>
          <p:nvPr>
            <p:ph idx="1"/>
          </p:nvPr>
        </p:nvSpPr>
        <p:spPr/>
        <p:txBody>
          <a:bodyPr>
            <a:normAutofit fontScale="85000" lnSpcReduction="20000"/>
          </a:bodyPr>
          <a:lstStyle/>
          <a:p>
            <a:r>
              <a:rPr lang="ar-IQ" dirty="0" smtClean="0"/>
              <a:t>يرى روجرز ان الفرد لديه القدرة على التغلب على مشكلاته بنفسه وانه قادر على اتخاذ قراراته بنفسه وبحرية ويقول روجرز ان كل انسان مزود بقدرة فطرية تساعده على النماء والتطور ويسميها روجرز ( النزعة لتحقيق الذات) ويرى ايضاً ان الانسان عقلاني ويقول ان المجتمع هو الذي يفسد الفرد ويحول طبيعته الايجابية الى سلبية كما ان كل فرد يستحق الثقة والاحترام وهو جدير بها والانسان عند روجرز هو مركز الخبرة التي تكونت لديه وهو اي الانسان مركز </a:t>
            </a:r>
            <a:r>
              <a:rPr lang="ar-IQ" dirty="0" err="1" smtClean="0"/>
              <a:t>للاحداث</a:t>
            </a:r>
            <a:r>
              <a:rPr lang="ar-IQ" dirty="0" smtClean="0"/>
              <a:t> التي يمر بها والانسان يدرك جزءاً من خبراته بشكل شعوري والجزء الاخر بشكل لا شعوري لذلك لا يمكن للمرشد فهم ما يدور في داخل المسترشد الا من خلال الاستماع اليه وهو يتحدث عن خبراته الايجابية والسلبية كما يدركها ويرى روجرز ان الانسان يتفاعل مع مجاله الظاهري كما يدركه ويعيه وهذا المجال المدرك يكون الواقع لديه وهو يستجيب لخبراته السابقة وليس لمجرد مثيرات داخلية وخارجية </a:t>
            </a:r>
            <a:endParaRPr lang="ar-IQ" dirty="0"/>
          </a:p>
        </p:txBody>
      </p:sp>
    </p:spTree>
    <p:extLst>
      <p:ext uri="{BB962C8B-B14F-4D97-AF65-F5344CB8AC3E}">
        <p14:creationId xmlns:p14="http://schemas.microsoft.com/office/powerpoint/2010/main" val="2957232966"/>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122</TotalTime>
  <Words>1107</Words>
  <Application>Microsoft Office PowerPoint</Application>
  <PresentationFormat>عرض على الشاشة (3:4)‏</PresentationFormat>
  <Paragraphs>23</Paragraphs>
  <Slides>10</Slides>
  <Notes>0</Notes>
  <HiddenSlides>0</HiddenSlides>
  <MMClips>0</MMClips>
  <ScaleCrop>false</ScaleCrop>
  <HeadingPairs>
    <vt:vector size="4" baseType="variant">
      <vt:variant>
        <vt:lpstr>نسق</vt:lpstr>
      </vt:variant>
      <vt:variant>
        <vt:i4>1</vt:i4>
      </vt:variant>
      <vt:variant>
        <vt:lpstr>عناوين الشرائح</vt:lpstr>
      </vt:variant>
      <vt:variant>
        <vt:i4>10</vt:i4>
      </vt:variant>
    </vt:vector>
  </HeadingPairs>
  <TitlesOfParts>
    <vt:vector size="11" baseType="lpstr">
      <vt:lpstr>نسق Office</vt:lpstr>
      <vt:lpstr>نظريات ارشادية </vt:lpstr>
      <vt:lpstr>نظرية روجرز (الارشاد المتمركز حول الذات )</vt:lpstr>
      <vt:lpstr>بناء الشخصية كما يراه روجرز</vt:lpstr>
      <vt:lpstr>بناء الشخصية</vt:lpstr>
      <vt:lpstr>بناء الشخصية</vt:lpstr>
      <vt:lpstr>تطور الشخصية عند روجرز</vt:lpstr>
      <vt:lpstr>تطور الشخصية</vt:lpstr>
      <vt:lpstr>عرض تقديمي في PowerPoint</vt:lpstr>
      <vt:lpstr>طبيعة الانسان عند روجرز</vt:lpstr>
      <vt:lpstr>عرض تقديمي في PowerPoint</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نظريات ارشادية</dc:title>
  <dc:creator>Maher</dc:creator>
  <cp:lastModifiedBy>Maher</cp:lastModifiedBy>
  <cp:revision>13</cp:revision>
  <dcterms:created xsi:type="dcterms:W3CDTF">2021-02-20T20:46:27Z</dcterms:created>
  <dcterms:modified xsi:type="dcterms:W3CDTF">2021-02-24T11:02:53Z</dcterms:modified>
</cp:coreProperties>
</file>